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58" r:id="rId3"/>
    <p:sldId id="259" r:id="rId4"/>
    <p:sldId id="260" r:id="rId5"/>
    <p:sldId id="266" r:id="rId6"/>
    <p:sldId id="261" r:id="rId7"/>
    <p:sldId id="262" r:id="rId8"/>
    <p:sldId id="267" r:id="rId9"/>
    <p:sldId id="263" r:id="rId10"/>
    <p:sldId id="264" r:id="rId11"/>
  </p:sldIdLst>
  <p:sldSz cx="9144000" cy="6858000" type="screen4x3"/>
  <p:notesSz cx="6858000" cy="9144000"/>
  <p:defaultText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D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DO"/>
          </a:p>
        </p:txBody>
      </p:sp>
      <p:sp>
        <p:nvSpPr>
          <p:cNvPr id="4" name="3 Marcador de fecha"/>
          <p:cNvSpPr>
            <a:spLocks noGrp="1"/>
          </p:cNvSpPr>
          <p:nvPr>
            <p:ph type="dt" sz="half" idx="10"/>
          </p:nvPr>
        </p:nvSpPr>
        <p:spPr/>
        <p:txBody>
          <a:bodyPr/>
          <a:lstStyle/>
          <a:p>
            <a:fld id="{67203F2F-B400-40E4-8DC4-C5D37656F9AF}" type="datetimeFigureOut">
              <a:rPr lang="es-DO" smtClean="0"/>
              <a:pPr/>
              <a:t>10/02/2011</a:t>
            </a:fld>
            <a:endParaRPr lang="es-DO"/>
          </a:p>
        </p:txBody>
      </p:sp>
      <p:sp>
        <p:nvSpPr>
          <p:cNvPr id="5" name="4 Marcador de pie de página"/>
          <p:cNvSpPr>
            <a:spLocks noGrp="1"/>
          </p:cNvSpPr>
          <p:nvPr>
            <p:ph type="ftr" sz="quarter" idx="11"/>
          </p:nvPr>
        </p:nvSpPr>
        <p:spPr/>
        <p:txBody>
          <a:bodyPr/>
          <a:lstStyle/>
          <a:p>
            <a:endParaRPr lang="es-DO"/>
          </a:p>
        </p:txBody>
      </p:sp>
      <p:sp>
        <p:nvSpPr>
          <p:cNvPr id="6" name="5 Marcador de número de diapositiva"/>
          <p:cNvSpPr>
            <a:spLocks noGrp="1"/>
          </p:cNvSpPr>
          <p:nvPr>
            <p:ph type="sldNum" sz="quarter" idx="12"/>
          </p:nvPr>
        </p:nvSpPr>
        <p:spPr/>
        <p:txBody>
          <a:bodyPr/>
          <a:lstStyle/>
          <a:p>
            <a:fld id="{9DEAAA76-C5CB-4F6E-8A44-C8F23D79043F}" type="slidenum">
              <a:rPr lang="es-DO" smtClean="0"/>
              <a:pPr/>
              <a:t>‹Nº›</a:t>
            </a:fld>
            <a:endParaRPr lang="es-D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D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fecha"/>
          <p:cNvSpPr>
            <a:spLocks noGrp="1"/>
          </p:cNvSpPr>
          <p:nvPr>
            <p:ph type="dt" sz="half" idx="10"/>
          </p:nvPr>
        </p:nvSpPr>
        <p:spPr/>
        <p:txBody>
          <a:bodyPr/>
          <a:lstStyle/>
          <a:p>
            <a:fld id="{67203F2F-B400-40E4-8DC4-C5D37656F9AF}" type="datetimeFigureOut">
              <a:rPr lang="es-DO" smtClean="0"/>
              <a:pPr/>
              <a:t>10/02/2011</a:t>
            </a:fld>
            <a:endParaRPr lang="es-DO"/>
          </a:p>
        </p:txBody>
      </p:sp>
      <p:sp>
        <p:nvSpPr>
          <p:cNvPr id="5" name="4 Marcador de pie de página"/>
          <p:cNvSpPr>
            <a:spLocks noGrp="1"/>
          </p:cNvSpPr>
          <p:nvPr>
            <p:ph type="ftr" sz="quarter" idx="11"/>
          </p:nvPr>
        </p:nvSpPr>
        <p:spPr/>
        <p:txBody>
          <a:bodyPr/>
          <a:lstStyle/>
          <a:p>
            <a:endParaRPr lang="es-DO"/>
          </a:p>
        </p:txBody>
      </p:sp>
      <p:sp>
        <p:nvSpPr>
          <p:cNvPr id="6" name="5 Marcador de número de diapositiva"/>
          <p:cNvSpPr>
            <a:spLocks noGrp="1"/>
          </p:cNvSpPr>
          <p:nvPr>
            <p:ph type="sldNum" sz="quarter" idx="12"/>
          </p:nvPr>
        </p:nvSpPr>
        <p:spPr/>
        <p:txBody>
          <a:bodyPr/>
          <a:lstStyle/>
          <a:p>
            <a:fld id="{9DEAAA76-C5CB-4F6E-8A44-C8F23D79043F}" type="slidenum">
              <a:rPr lang="es-DO" smtClean="0"/>
              <a:pPr/>
              <a:t>‹Nº›</a:t>
            </a:fld>
            <a:endParaRPr lang="es-D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D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fecha"/>
          <p:cNvSpPr>
            <a:spLocks noGrp="1"/>
          </p:cNvSpPr>
          <p:nvPr>
            <p:ph type="dt" sz="half" idx="10"/>
          </p:nvPr>
        </p:nvSpPr>
        <p:spPr/>
        <p:txBody>
          <a:bodyPr/>
          <a:lstStyle/>
          <a:p>
            <a:fld id="{67203F2F-B400-40E4-8DC4-C5D37656F9AF}" type="datetimeFigureOut">
              <a:rPr lang="es-DO" smtClean="0"/>
              <a:pPr/>
              <a:t>10/02/2011</a:t>
            </a:fld>
            <a:endParaRPr lang="es-DO"/>
          </a:p>
        </p:txBody>
      </p:sp>
      <p:sp>
        <p:nvSpPr>
          <p:cNvPr id="5" name="4 Marcador de pie de página"/>
          <p:cNvSpPr>
            <a:spLocks noGrp="1"/>
          </p:cNvSpPr>
          <p:nvPr>
            <p:ph type="ftr" sz="quarter" idx="11"/>
          </p:nvPr>
        </p:nvSpPr>
        <p:spPr/>
        <p:txBody>
          <a:bodyPr/>
          <a:lstStyle/>
          <a:p>
            <a:endParaRPr lang="es-DO"/>
          </a:p>
        </p:txBody>
      </p:sp>
      <p:sp>
        <p:nvSpPr>
          <p:cNvPr id="6" name="5 Marcador de número de diapositiva"/>
          <p:cNvSpPr>
            <a:spLocks noGrp="1"/>
          </p:cNvSpPr>
          <p:nvPr>
            <p:ph type="sldNum" sz="quarter" idx="12"/>
          </p:nvPr>
        </p:nvSpPr>
        <p:spPr/>
        <p:txBody>
          <a:bodyPr/>
          <a:lstStyle/>
          <a:p>
            <a:fld id="{9DEAAA76-C5CB-4F6E-8A44-C8F23D79043F}" type="slidenum">
              <a:rPr lang="es-DO" smtClean="0"/>
              <a:pPr/>
              <a:t>‹Nº›</a:t>
            </a:fld>
            <a:endParaRPr lang="es-D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D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fecha"/>
          <p:cNvSpPr>
            <a:spLocks noGrp="1"/>
          </p:cNvSpPr>
          <p:nvPr>
            <p:ph type="dt" sz="half" idx="10"/>
          </p:nvPr>
        </p:nvSpPr>
        <p:spPr/>
        <p:txBody>
          <a:bodyPr/>
          <a:lstStyle/>
          <a:p>
            <a:fld id="{67203F2F-B400-40E4-8DC4-C5D37656F9AF}" type="datetimeFigureOut">
              <a:rPr lang="es-DO" smtClean="0"/>
              <a:pPr/>
              <a:t>10/02/2011</a:t>
            </a:fld>
            <a:endParaRPr lang="es-DO"/>
          </a:p>
        </p:txBody>
      </p:sp>
      <p:sp>
        <p:nvSpPr>
          <p:cNvPr id="5" name="4 Marcador de pie de página"/>
          <p:cNvSpPr>
            <a:spLocks noGrp="1"/>
          </p:cNvSpPr>
          <p:nvPr>
            <p:ph type="ftr" sz="quarter" idx="11"/>
          </p:nvPr>
        </p:nvSpPr>
        <p:spPr/>
        <p:txBody>
          <a:bodyPr/>
          <a:lstStyle/>
          <a:p>
            <a:endParaRPr lang="es-DO"/>
          </a:p>
        </p:txBody>
      </p:sp>
      <p:sp>
        <p:nvSpPr>
          <p:cNvPr id="6" name="5 Marcador de número de diapositiva"/>
          <p:cNvSpPr>
            <a:spLocks noGrp="1"/>
          </p:cNvSpPr>
          <p:nvPr>
            <p:ph type="sldNum" sz="quarter" idx="12"/>
          </p:nvPr>
        </p:nvSpPr>
        <p:spPr/>
        <p:txBody>
          <a:bodyPr/>
          <a:lstStyle/>
          <a:p>
            <a:fld id="{9DEAAA76-C5CB-4F6E-8A44-C8F23D79043F}" type="slidenum">
              <a:rPr lang="es-DO" smtClean="0"/>
              <a:pPr/>
              <a:t>‹Nº›</a:t>
            </a:fld>
            <a:endParaRPr lang="es-D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D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67203F2F-B400-40E4-8DC4-C5D37656F9AF}" type="datetimeFigureOut">
              <a:rPr lang="es-DO" smtClean="0"/>
              <a:pPr/>
              <a:t>10/02/2011</a:t>
            </a:fld>
            <a:endParaRPr lang="es-DO"/>
          </a:p>
        </p:txBody>
      </p:sp>
      <p:sp>
        <p:nvSpPr>
          <p:cNvPr id="5" name="4 Marcador de pie de página"/>
          <p:cNvSpPr>
            <a:spLocks noGrp="1"/>
          </p:cNvSpPr>
          <p:nvPr>
            <p:ph type="ftr" sz="quarter" idx="11"/>
          </p:nvPr>
        </p:nvSpPr>
        <p:spPr/>
        <p:txBody>
          <a:bodyPr/>
          <a:lstStyle/>
          <a:p>
            <a:endParaRPr lang="es-DO"/>
          </a:p>
        </p:txBody>
      </p:sp>
      <p:sp>
        <p:nvSpPr>
          <p:cNvPr id="6" name="5 Marcador de número de diapositiva"/>
          <p:cNvSpPr>
            <a:spLocks noGrp="1"/>
          </p:cNvSpPr>
          <p:nvPr>
            <p:ph type="sldNum" sz="quarter" idx="12"/>
          </p:nvPr>
        </p:nvSpPr>
        <p:spPr/>
        <p:txBody>
          <a:bodyPr/>
          <a:lstStyle/>
          <a:p>
            <a:fld id="{9DEAAA76-C5CB-4F6E-8A44-C8F23D79043F}" type="slidenum">
              <a:rPr lang="es-DO" smtClean="0"/>
              <a:pPr/>
              <a:t>‹Nº›</a:t>
            </a:fld>
            <a:endParaRPr lang="es-D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D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5" name="4 Marcador de fecha"/>
          <p:cNvSpPr>
            <a:spLocks noGrp="1"/>
          </p:cNvSpPr>
          <p:nvPr>
            <p:ph type="dt" sz="half" idx="10"/>
          </p:nvPr>
        </p:nvSpPr>
        <p:spPr/>
        <p:txBody>
          <a:bodyPr/>
          <a:lstStyle/>
          <a:p>
            <a:fld id="{67203F2F-B400-40E4-8DC4-C5D37656F9AF}" type="datetimeFigureOut">
              <a:rPr lang="es-DO" smtClean="0"/>
              <a:pPr/>
              <a:t>10/02/2011</a:t>
            </a:fld>
            <a:endParaRPr lang="es-DO"/>
          </a:p>
        </p:txBody>
      </p:sp>
      <p:sp>
        <p:nvSpPr>
          <p:cNvPr id="6" name="5 Marcador de pie de página"/>
          <p:cNvSpPr>
            <a:spLocks noGrp="1"/>
          </p:cNvSpPr>
          <p:nvPr>
            <p:ph type="ftr" sz="quarter" idx="11"/>
          </p:nvPr>
        </p:nvSpPr>
        <p:spPr/>
        <p:txBody>
          <a:bodyPr/>
          <a:lstStyle/>
          <a:p>
            <a:endParaRPr lang="es-DO"/>
          </a:p>
        </p:txBody>
      </p:sp>
      <p:sp>
        <p:nvSpPr>
          <p:cNvPr id="7" name="6 Marcador de número de diapositiva"/>
          <p:cNvSpPr>
            <a:spLocks noGrp="1"/>
          </p:cNvSpPr>
          <p:nvPr>
            <p:ph type="sldNum" sz="quarter" idx="12"/>
          </p:nvPr>
        </p:nvSpPr>
        <p:spPr/>
        <p:txBody>
          <a:bodyPr/>
          <a:lstStyle/>
          <a:p>
            <a:fld id="{9DEAAA76-C5CB-4F6E-8A44-C8F23D79043F}" type="slidenum">
              <a:rPr lang="es-DO" smtClean="0"/>
              <a:pPr/>
              <a:t>‹Nº›</a:t>
            </a:fld>
            <a:endParaRPr lang="es-D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D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7" name="6 Marcador de fecha"/>
          <p:cNvSpPr>
            <a:spLocks noGrp="1"/>
          </p:cNvSpPr>
          <p:nvPr>
            <p:ph type="dt" sz="half" idx="10"/>
          </p:nvPr>
        </p:nvSpPr>
        <p:spPr/>
        <p:txBody>
          <a:bodyPr/>
          <a:lstStyle/>
          <a:p>
            <a:fld id="{67203F2F-B400-40E4-8DC4-C5D37656F9AF}" type="datetimeFigureOut">
              <a:rPr lang="es-DO" smtClean="0"/>
              <a:pPr/>
              <a:t>10/02/2011</a:t>
            </a:fld>
            <a:endParaRPr lang="es-DO"/>
          </a:p>
        </p:txBody>
      </p:sp>
      <p:sp>
        <p:nvSpPr>
          <p:cNvPr id="8" name="7 Marcador de pie de página"/>
          <p:cNvSpPr>
            <a:spLocks noGrp="1"/>
          </p:cNvSpPr>
          <p:nvPr>
            <p:ph type="ftr" sz="quarter" idx="11"/>
          </p:nvPr>
        </p:nvSpPr>
        <p:spPr/>
        <p:txBody>
          <a:bodyPr/>
          <a:lstStyle/>
          <a:p>
            <a:endParaRPr lang="es-DO"/>
          </a:p>
        </p:txBody>
      </p:sp>
      <p:sp>
        <p:nvSpPr>
          <p:cNvPr id="9" name="8 Marcador de número de diapositiva"/>
          <p:cNvSpPr>
            <a:spLocks noGrp="1"/>
          </p:cNvSpPr>
          <p:nvPr>
            <p:ph type="sldNum" sz="quarter" idx="12"/>
          </p:nvPr>
        </p:nvSpPr>
        <p:spPr/>
        <p:txBody>
          <a:bodyPr/>
          <a:lstStyle/>
          <a:p>
            <a:fld id="{9DEAAA76-C5CB-4F6E-8A44-C8F23D79043F}" type="slidenum">
              <a:rPr lang="es-DO" smtClean="0"/>
              <a:pPr/>
              <a:t>‹Nº›</a:t>
            </a:fld>
            <a:endParaRPr lang="es-D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DO"/>
          </a:p>
        </p:txBody>
      </p:sp>
      <p:sp>
        <p:nvSpPr>
          <p:cNvPr id="3" name="2 Marcador de fecha"/>
          <p:cNvSpPr>
            <a:spLocks noGrp="1"/>
          </p:cNvSpPr>
          <p:nvPr>
            <p:ph type="dt" sz="half" idx="10"/>
          </p:nvPr>
        </p:nvSpPr>
        <p:spPr/>
        <p:txBody>
          <a:bodyPr/>
          <a:lstStyle/>
          <a:p>
            <a:fld id="{67203F2F-B400-40E4-8DC4-C5D37656F9AF}" type="datetimeFigureOut">
              <a:rPr lang="es-DO" smtClean="0"/>
              <a:pPr/>
              <a:t>10/02/2011</a:t>
            </a:fld>
            <a:endParaRPr lang="es-DO"/>
          </a:p>
        </p:txBody>
      </p:sp>
      <p:sp>
        <p:nvSpPr>
          <p:cNvPr id="4" name="3 Marcador de pie de página"/>
          <p:cNvSpPr>
            <a:spLocks noGrp="1"/>
          </p:cNvSpPr>
          <p:nvPr>
            <p:ph type="ftr" sz="quarter" idx="11"/>
          </p:nvPr>
        </p:nvSpPr>
        <p:spPr/>
        <p:txBody>
          <a:bodyPr/>
          <a:lstStyle/>
          <a:p>
            <a:endParaRPr lang="es-DO"/>
          </a:p>
        </p:txBody>
      </p:sp>
      <p:sp>
        <p:nvSpPr>
          <p:cNvPr id="5" name="4 Marcador de número de diapositiva"/>
          <p:cNvSpPr>
            <a:spLocks noGrp="1"/>
          </p:cNvSpPr>
          <p:nvPr>
            <p:ph type="sldNum" sz="quarter" idx="12"/>
          </p:nvPr>
        </p:nvSpPr>
        <p:spPr/>
        <p:txBody>
          <a:bodyPr/>
          <a:lstStyle/>
          <a:p>
            <a:fld id="{9DEAAA76-C5CB-4F6E-8A44-C8F23D79043F}" type="slidenum">
              <a:rPr lang="es-DO" smtClean="0"/>
              <a:pPr/>
              <a:t>‹Nº›</a:t>
            </a:fld>
            <a:endParaRPr lang="es-D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7203F2F-B400-40E4-8DC4-C5D37656F9AF}" type="datetimeFigureOut">
              <a:rPr lang="es-DO" smtClean="0"/>
              <a:pPr/>
              <a:t>10/02/2011</a:t>
            </a:fld>
            <a:endParaRPr lang="es-DO"/>
          </a:p>
        </p:txBody>
      </p:sp>
      <p:sp>
        <p:nvSpPr>
          <p:cNvPr id="3" name="2 Marcador de pie de página"/>
          <p:cNvSpPr>
            <a:spLocks noGrp="1"/>
          </p:cNvSpPr>
          <p:nvPr>
            <p:ph type="ftr" sz="quarter" idx="11"/>
          </p:nvPr>
        </p:nvSpPr>
        <p:spPr/>
        <p:txBody>
          <a:bodyPr/>
          <a:lstStyle/>
          <a:p>
            <a:endParaRPr lang="es-DO"/>
          </a:p>
        </p:txBody>
      </p:sp>
      <p:sp>
        <p:nvSpPr>
          <p:cNvPr id="4" name="3 Marcador de número de diapositiva"/>
          <p:cNvSpPr>
            <a:spLocks noGrp="1"/>
          </p:cNvSpPr>
          <p:nvPr>
            <p:ph type="sldNum" sz="quarter" idx="12"/>
          </p:nvPr>
        </p:nvSpPr>
        <p:spPr/>
        <p:txBody>
          <a:bodyPr/>
          <a:lstStyle/>
          <a:p>
            <a:fld id="{9DEAAA76-C5CB-4F6E-8A44-C8F23D79043F}" type="slidenum">
              <a:rPr lang="es-DO" smtClean="0"/>
              <a:pPr/>
              <a:t>‹Nº›</a:t>
            </a:fld>
            <a:endParaRPr lang="es-D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D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7203F2F-B400-40E4-8DC4-C5D37656F9AF}" type="datetimeFigureOut">
              <a:rPr lang="es-DO" smtClean="0"/>
              <a:pPr/>
              <a:t>10/02/2011</a:t>
            </a:fld>
            <a:endParaRPr lang="es-DO"/>
          </a:p>
        </p:txBody>
      </p:sp>
      <p:sp>
        <p:nvSpPr>
          <p:cNvPr id="6" name="5 Marcador de pie de página"/>
          <p:cNvSpPr>
            <a:spLocks noGrp="1"/>
          </p:cNvSpPr>
          <p:nvPr>
            <p:ph type="ftr" sz="quarter" idx="11"/>
          </p:nvPr>
        </p:nvSpPr>
        <p:spPr/>
        <p:txBody>
          <a:bodyPr/>
          <a:lstStyle/>
          <a:p>
            <a:endParaRPr lang="es-DO"/>
          </a:p>
        </p:txBody>
      </p:sp>
      <p:sp>
        <p:nvSpPr>
          <p:cNvPr id="7" name="6 Marcador de número de diapositiva"/>
          <p:cNvSpPr>
            <a:spLocks noGrp="1"/>
          </p:cNvSpPr>
          <p:nvPr>
            <p:ph type="sldNum" sz="quarter" idx="12"/>
          </p:nvPr>
        </p:nvSpPr>
        <p:spPr/>
        <p:txBody>
          <a:bodyPr/>
          <a:lstStyle/>
          <a:p>
            <a:fld id="{9DEAAA76-C5CB-4F6E-8A44-C8F23D79043F}" type="slidenum">
              <a:rPr lang="es-DO" smtClean="0"/>
              <a:pPr/>
              <a:t>‹Nº›</a:t>
            </a:fld>
            <a:endParaRPr lang="es-D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D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D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7203F2F-B400-40E4-8DC4-C5D37656F9AF}" type="datetimeFigureOut">
              <a:rPr lang="es-DO" smtClean="0"/>
              <a:pPr/>
              <a:t>10/02/2011</a:t>
            </a:fld>
            <a:endParaRPr lang="es-DO"/>
          </a:p>
        </p:txBody>
      </p:sp>
      <p:sp>
        <p:nvSpPr>
          <p:cNvPr id="6" name="5 Marcador de pie de página"/>
          <p:cNvSpPr>
            <a:spLocks noGrp="1"/>
          </p:cNvSpPr>
          <p:nvPr>
            <p:ph type="ftr" sz="quarter" idx="11"/>
          </p:nvPr>
        </p:nvSpPr>
        <p:spPr/>
        <p:txBody>
          <a:bodyPr/>
          <a:lstStyle/>
          <a:p>
            <a:endParaRPr lang="es-DO"/>
          </a:p>
        </p:txBody>
      </p:sp>
      <p:sp>
        <p:nvSpPr>
          <p:cNvPr id="7" name="6 Marcador de número de diapositiva"/>
          <p:cNvSpPr>
            <a:spLocks noGrp="1"/>
          </p:cNvSpPr>
          <p:nvPr>
            <p:ph type="sldNum" sz="quarter" idx="12"/>
          </p:nvPr>
        </p:nvSpPr>
        <p:spPr/>
        <p:txBody>
          <a:bodyPr/>
          <a:lstStyle/>
          <a:p>
            <a:fld id="{9DEAAA76-C5CB-4F6E-8A44-C8F23D79043F}" type="slidenum">
              <a:rPr lang="es-DO" smtClean="0"/>
              <a:pPr/>
              <a:t>‹Nº›</a:t>
            </a:fld>
            <a:endParaRPr lang="es-D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D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203F2F-B400-40E4-8DC4-C5D37656F9AF}" type="datetimeFigureOut">
              <a:rPr lang="es-DO" smtClean="0"/>
              <a:pPr/>
              <a:t>10/02/2011</a:t>
            </a:fld>
            <a:endParaRPr lang="es-DO"/>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DO"/>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EAAA76-C5CB-4F6E-8A44-C8F23D79043F}" type="slidenum">
              <a:rPr lang="es-DO" smtClean="0"/>
              <a:pPr/>
              <a:t>‹Nº›</a:t>
            </a:fld>
            <a:endParaRPr lang="es-D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pic>
        <p:nvPicPr>
          <p:cNvPr id="4" name="3 Imagen" descr="Prayer2.png"/>
          <p:cNvPicPr>
            <a:picLocks noChangeAspect="1"/>
          </p:cNvPicPr>
          <p:nvPr/>
        </p:nvPicPr>
        <p:blipFill>
          <a:blip r:embed="rId3" cstate="print"/>
          <a:stretch>
            <a:fillRect/>
          </a:stretch>
        </p:blipFill>
        <p:spPr>
          <a:xfrm>
            <a:off x="-1143000" y="1752600"/>
            <a:ext cx="4724400" cy="5731973"/>
          </a:xfrm>
          <a:prstGeom prst="rect">
            <a:avLst/>
          </a:prstGeom>
        </p:spPr>
      </p:pic>
      <p:sp>
        <p:nvSpPr>
          <p:cNvPr id="3" name="Subtitle 2"/>
          <p:cNvSpPr>
            <a:spLocks noGrp="1"/>
          </p:cNvSpPr>
          <p:nvPr>
            <p:ph type="subTitle" idx="1"/>
          </p:nvPr>
        </p:nvSpPr>
        <p:spPr>
          <a:xfrm>
            <a:off x="1676400" y="4648200"/>
            <a:ext cx="6928048" cy="1517104"/>
          </a:xfrm>
        </p:spPr>
        <p:txBody>
          <a:bodyPr>
            <a:normAutofit/>
          </a:bodyPr>
          <a:lstStyle/>
          <a:p>
            <a:r>
              <a:rPr lang="es-DO" sz="2400" b="1" i="1" dirty="0" smtClean="0">
                <a:solidFill>
                  <a:schemeClr val="bg1"/>
                </a:solidFill>
                <a:effectLst>
                  <a:outerShdw blurRad="38100" dist="38100" dir="2700000" algn="tl">
                    <a:srgbClr val="000000">
                      <a:alpha val="43137"/>
                    </a:srgbClr>
                  </a:outerShdw>
                </a:effectLst>
                <a:latin typeface="Georgia" pitchFamily="18" charset="0"/>
              </a:rPr>
              <a:t>Seminario correspondiente al </a:t>
            </a:r>
            <a:r>
              <a:rPr lang="es-DO" sz="2400" b="1" i="1" dirty="0" smtClean="0">
                <a:solidFill>
                  <a:schemeClr val="bg1"/>
                </a:solidFill>
                <a:effectLst>
                  <a:outerShdw blurRad="38100" dist="38100" dir="2700000" algn="tl">
                    <a:srgbClr val="000000">
                      <a:alpha val="43137"/>
                    </a:srgbClr>
                  </a:outerShdw>
                </a:effectLst>
                <a:latin typeface="Georgia" pitchFamily="18" charset="0"/>
              </a:rPr>
              <a:t>capítulo </a:t>
            </a:r>
            <a:r>
              <a:rPr lang="es-DO" sz="2400" b="1" i="1" dirty="0" smtClean="0">
                <a:solidFill>
                  <a:schemeClr val="bg1"/>
                </a:solidFill>
                <a:effectLst>
                  <a:outerShdw blurRad="38100" dist="38100" dir="2700000" algn="tl">
                    <a:srgbClr val="000000">
                      <a:alpha val="43137"/>
                    </a:srgbClr>
                  </a:outerShdw>
                </a:effectLst>
                <a:latin typeface="Georgia" pitchFamily="18" charset="0"/>
              </a:rPr>
              <a:t>2: Diferencia entre reavivamientos falsos y verdaderos</a:t>
            </a:r>
          </a:p>
          <a:p>
            <a:endParaRPr lang="es-DO" sz="2400" b="1" i="1" dirty="0">
              <a:solidFill>
                <a:schemeClr val="bg1"/>
              </a:solidFill>
              <a:effectLst>
                <a:outerShdw blurRad="38100" dist="38100" dir="2700000" algn="tl">
                  <a:srgbClr val="000000">
                    <a:alpha val="43137"/>
                  </a:srgbClr>
                </a:outerShdw>
              </a:effectLst>
              <a:latin typeface="Georgia" pitchFamily="18" charset="0"/>
            </a:endParaRPr>
          </a:p>
        </p:txBody>
      </p:sp>
      <p:pic>
        <p:nvPicPr>
          <p:cNvPr id="6" name="5 Imagen" descr="R1.png"/>
          <p:cNvPicPr>
            <a:picLocks noChangeAspect="1"/>
          </p:cNvPicPr>
          <p:nvPr/>
        </p:nvPicPr>
        <p:blipFill>
          <a:blip r:embed="rId4" cstate="print"/>
          <a:stretch>
            <a:fillRect/>
          </a:stretch>
        </p:blipFill>
        <p:spPr>
          <a:xfrm>
            <a:off x="0" y="-459432"/>
            <a:ext cx="9144000" cy="4770782"/>
          </a:xfrm>
          <a:prstGeom prst="rect">
            <a:avLst/>
          </a:prstGeom>
        </p:spPr>
      </p:pic>
      <p:sp>
        <p:nvSpPr>
          <p:cNvPr id="7" name="Title 1"/>
          <p:cNvSpPr>
            <a:spLocks noGrp="1"/>
          </p:cNvSpPr>
          <p:nvPr>
            <p:ph type="ctrTitle"/>
          </p:nvPr>
        </p:nvSpPr>
        <p:spPr>
          <a:xfrm>
            <a:off x="1224136" y="2132856"/>
            <a:ext cx="7772400" cy="1143001"/>
          </a:xfrm>
        </p:spPr>
        <p:txBody>
          <a:bodyPr>
            <a:normAutofit/>
          </a:bodyPr>
          <a:lstStyle/>
          <a:p>
            <a:r>
              <a:rPr lang="es-DO" sz="2700" b="1" i="1" dirty="0" smtClean="0">
                <a:solidFill>
                  <a:srgbClr val="FFC000"/>
                </a:solidFill>
                <a:effectLst>
                  <a:outerShdw blurRad="38100" dist="38100" dir="2700000" algn="tl">
                    <a:srgbClr val="000000">
                      <a:alpha val="43137"/>
                    </a:srgbClr>
                  </a:outerShdw>
                </a:effectLst>
                <a:latin typeface="Georgia" pitchFamily="18" charset="0"/>
              </a:rPr>
              <a:t>NUESTRA MAYOR NECESIDAD</a:t>
            </a:r>
            <a:endParaRPr lang="es-DO" sz="2700" b="1" i="1" dirty="0">
              <a:solidFill>
                <a:srgbClr val="FFC000"/>
              </a:solidFill>
              <a:effectLst>
                <a:outerShdw blurRad="38100" dist="38100" dir="2700000" algn="tl">
                  <a:srgbClr val="000000">
                    <a:alpha val="43137"/>
                  </a:srgbClr>
                </a:outerShdw>
              </a:effectLst>
              <a:latin typeface="Georgia" pitchFamily="18" charset="0"/>
            </a:endParaRPr>
          </a:p>
        </p:txBody>
      </p:sp>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DO" b="1" i="1" dirty="0" smtClean="0">
                <a:solidFill>
                  <a:schemeClr val="bg1"/>
                </a:solidFill>
                <a:effectLst>
                  <a:outerShdw blurRad="38100" dist="38100" dir="2700000" algn="tl">
                    <a:srgbClr val="000000">
                      <a:alpha val="43137"/>
                    </a:srgbClr>
                  </a:outerShdw>
                </a:effectLst>
                <a:latin typeface="Georgia" pitchFamily="18" charset="0"/>
              </a:rPr>
              <a:t>PENSAMIENTOS FINALES</a:t>
            </a:r>
            <a:endParaRPr lang="es-DO" b="1" i="1" dirty="0">
              <a:solidFill>
                <a:schemeClr val="bg1"/>
              </a:solidFill>
              <a:effectLst>
                <a:outerShdw blurRad="38100" dist="38100" dir="2700000" algn="tl">
                  <a:srgbClr val="000000">
                    <a:alpha val="43137"/>
                  </a:srgbClr>
                </a:outerShdw>
              </a:effectLst>
              <a:latin typeface="Georgia" pitchFamily="18" charset="0"/>
            </a:endParaRPr>
          </a:p>
        </p:txBody>
      </p:sp>
      <p:sp>
        <p:nvSpPr>
          <p:cNvPr id="3" name="Content Placeholder 2"/>
          <p:cNvSpPr>
            <a:spLocks noGrp="1"/>
          </p:cNvSpPr>
          <p:nvPr>
            <p:ph idx="1"/>
          </p:nvPr>
        </p:nvSpPr>
        <p:spPr/>
        <p:txBody>
          <a:bodyPr>
            <a:normAutofit lnSpcReduction="10000"/>
          </a:bodyPr>
          <a:lstStyle/>
          <a:p>
            <a:pPr>
              <a:buFont typeface="Wingdings" pitchFamily="2" charset="2"/>
              <a:buChar char="Ø"/>
            </a:pPr>
            <a:r>
              <a:rPr lang="es-ES_tradnl" sz="2800" b="1" dirty="0" smtClean="0">
                <a:solidFill>
                  <a:schemeClr val="bg1"/>
                </a:solidFill>
                <a:latin typeface="Georgia" pitchFamily="18" charset="0"/>
              </a:rPr>
              <a:t>"…Nadie necesita ser seducido. A la luz de la Palabra de Dios no es difícil determinar la naturaleza de estos movimientos". (Pág. 13) </a:t>
            </a:r>
          </a:p>
          <a:p>
            <a:pPr>
              <a:buFont typeface="Wingdings" pitchFamily="2" charset="2"/>
              <a:buChar char="Ø"/>
            </a:pPr>
            <a:endParaRPr lang="es-ES_tradnl" sz="2800" b="1" dirty="0" smtClean="0">
              <a:solidFill>
                <a:schemeClr val="bg1"/>
              </a:solidFill>
              <a:latin typeface="Georgia" pitchFamily="18" charset="0"/>
            </a:endParaRPr>
          </a:p>
          <a:p>
            <a:pPr>
              <a:buFont typeface="Wingdings" pitchFamily="2" charset="2"/>
              <a:buChar char="Ø"/>
            </a:pPr>
            <a:r>
              <a:rPr lang="es-ES_tradnl" sz="2800" b="1" dirty="0" smtClean="0">
                <a:solidFill>
                  <a:schemeClr val="bg1"/>
                </a:solidFill>
                <a:latin typeface="Georgia" pitchFamily="18" charset="0"/>
              </a:rPr>
              <a:t>"En las verdades de su Palabra, Dios ha dado a los hombres una revelación de sí mismo, y a todos los que las aceptan les sirven de escudo contra los engaños de Satanás". (Pág. 13)</a:t>
            </a:r>
            <a:endParaRPr lang="es-DO" sz="2800" b="1" dirty="0">
              <a:solidFill>
                <a:schemeClr val="bg1"/>
              </a:solidFill>
              <a:latin typeface="Georg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DO" b="1" dirty="0" smtClean="0">
                <a:solidFill>
                  <a:schemeClr val="bg1"/>
                </a:solidFill>
                <a:effectLst>
                  <a:outerShdw blurRad="38100" dist="38100" dir="2700000" algn="tl">
                    <a:srgbClr val="000000">
                      <a:alpha val="43137"/>
                    </a:srgbClr>
                  </a:outerShdw>
                </a:effectLst>
                <a:latin typeface="Georgia" pitchFamily="18" charset="0"/>
              </a:rPr>
              <a:t>PROFETIZANDO LOS FALSOS REAVIVAMIENTOS</a:t>
            </a:r>
            <a:endParaRPr lang="es-DO" b="1" dirty="0">
              <a:solidFill>
                <a:schemeClr val="bg1"/>
              </a:solidFill>
              <a:effectLst>
                <a:outerShdw blurRad="38100" dist="38100" dir="2700000" algn="tl">
                  <a:srgbClr val="000000">
                    <a:alpha val="43137"/>
                  </a:srgbClr>
                </a:outerShdw>
              </a:effectLst>
              <a:latin typeface="Georgia" pitchFamily="18" charset="0"/>
            </a:endParaRPr>
          </a:p>
        </p:txBody>
      </p:sp>
      <p:sp>
        <p:nvSpPr>
          <p:cNvPr id="3" name="Content Placeholder 2"/>
          <p:cNvSpPr>
            <a:spLocks noGrp="1"/>
          </p:cNvSpPr>
          <p:nvPr>
            <p:ph idx="1"/>
          </p:nvPr>
        </p:nvSpPr>
        <p:spPr>
          <a:xfrm>
            <a:off x="467544" y="1844824"/>
            <a:ext cx="8229600" cy="4525963"/>
          </a:xfrm>
        </p:spPr>
        <p:txBody>
          <a:bodyPr>
            <a:normAutofit lnSpcReduction="10000"/>
          </a:bodyPr>
          <a:lstStyle/>
          <a:p>
            <a:r>
              <a:rPr lang="es-ES_tradnl" sz="2400" b="1" i="1" dirty="0" smtClean="0">
                <a:solidFill>
                  <a:schemeClr val="bg1"/>
                </a:solidFill>
                <a:latin typeface="Georgia" pitchFamily="18" charset="0"/>
              </a:rPr>
              <a:t>"…Muchos de los reavivamientos de los tiempos modernos han presentado un notable contraste con aquellas manifestaciones de la gracia divina, que en épocas anteriores acompañaban los trabajos de los siervos de Dios". (Pág. 12)</a:t>
            </a:r>
          </a:p>
          <a:p>
            <a:endParaRPr lang="es-ES_tradnl" sz="2400" b="1" i="1" dirty="0" smtClean="0">
              <a:solidFill>
                <a:schemeClr val="bg1"/>
              </a:solidFill>
              <a:latin typeface="Georgia" pitchFamily="18" charset="0"/>
            </a:endParaRPr>
          </a:p>
          <a:p>
            <a:r>
              <a:rPr lang="es-ES_tradnl" sz="2400" b="1" i="1" dirty="0" smtClean="0">
                <a:solidFill>
                  <a:schemeClr val="bg1"/>
                </a:solidFill>
                <a:latin typeface="Georgia" pitchFamily="18" charset="0"/>
              </a:rPr>
              <a:t>En muchos de los despertamientos religiosos que se han producido durante el último medio siglo, se han dejado sentir, en mayor o menor grado, las mismas influencias que se ejercerán en los movimientos venideros más extensos. (Pág. 13)</a:t>
            </a:r>
            <a:endParaRPr lang="es-DO" sz="2400" b="1" i="1" dirty="0">
              <a:solidFill>
                <a:schemeClr val="bg1"/>
              </a:solidFill>
              <a:latin typeface="Georg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DO" b="1" dirty="0" smtClean="0">
                <a:solidFill>
                  <a:schemeClr val="bg1"/>
                </a:solidFill>
                <a:effectLst>
                  <a:outerShdw blurRad="38100" dist="38100" dir="2700000" algn="tl">
                    <a:srgbClr val="000000">
                      <a:alpha val="43137"/>
                    </a:srgbClr>
                  </a:outerShdw>
                </a:effectLst>
                <a:latin typeface="Georgia" pitchFamily="18" charset="0"/>
              </a:rPr>
              <a:t>CARACTERÍSTICAS DE LOS FALSOS REAVIVAMIENTOS</a:t>
            </a:r>
            <a:endParaRPr lang="es-DO" b="1" dirty="0">
              <a:solidFill>
                <a:schemeClr val="bg1"/>
              </a:solidFill>
              <a:effectLst>
                <a:outerShdw blurRad="38100" dist="38100" dir="2700000" algn="tl">
                  <a:srgbClr val="000000">
                    <a:alpha val="43137"/>
                  </a:srgbClr>
                </a:outerShdw>
              </a:effectLst>
              <a:latin typeface="Georgia" pitchFamily="18" charset="0"/>
            </a:endParaRPr>
          </a:p>
        </p:txBody>
      </p:sp>
      <p:sp>
        <p:nvSpPr>
          <p:cNvPr id="3" name="Content Placeholder 2"/>
          <p:cNvSpPr>
            <a:spLocks noGrp="1"/>
          </p:cNvSpPr>
          <p:nvPr>
            <p:ph idx="1"/>
          </p:nvPr>
        </p:nvSpPr>
        <p:spPr>
          <a:xfrm>
            <a:off x="467544" y="1700808"/>
            <a:ext cx="8229600" cy="4525963"/>
          </a:xfrm>
        </p:spPr>
        <p:txBody>
          <a:bodyPr/>
          <a:lstStyle/>
          <a:p>
            <a:r>
              <a:rPr lang="es-DO" b="1" i="1" dirty="0" smtClean="0">
                <a:solidFill>
                  <a:schemeClr val="bg1"/>
                </a:solidFill>
                <a:latin typeface="Georgia" pitchFamily="18" charset="0"/>
              </a:rPr>
              <a:t>1- </a:t>
            </a:r>
            <a:r>
              <a:rPr lang="es-ES_tradnl" b="1" i="1" dirty="0" smtClean="0">
                <a:solidFill>
                  <a:schemeClr val="bg1"/>
                </a:solidFill>
                <a:latin typeface="Georgia" pitchFamily="18" charset="0"/>
              </a:rPr>
              <a:t> "</a:t>
            </a:r>
            <a:r>
              <a:rPr lang="es-ES_tradnl" sz="2400" b="1" i="1" dirty="0" smtClean="0">
                <a:solidFill>
                  <a:schemeClr val="bg1"/>
                </a:solidFill>
                <a:latin typeface="Georgia" pitchFamily="18" charset="0"/>
              </a:rPr>
              <a:t>Es verdad que despiertan gran interés; que muchos se dan por convertidos y aumenta en gran manera el número de los miembros de las iglesias; no obstante los resultados no son tales que nos autoricen para creer que haya habido un aumento correspondiente de verdadera vida espiritual". (Pág. 12) </a:t>
            </a:r>
          </a:p>
          <a:p>
            <a:endParaRPr lang="es-ES_tradnl" sz="2400" b="1" i="1" dirty="0" smtClean="0">
              <a:solidFill>
                <a:schemeClr val="bg1"/>
              </a:solidFill>
              <a:latin typeface="Georgia" pitchFamily="18" charset="0"/>
            </a:endParaRPr>
          </a:p>
          <a:p>
            <a:r>
              <a:rPr lang="es-ES_tradnl" sz="2400" b="1" i="1" dirty="0" smtClean="0">
                <a:solidFill>
                  <a:schemeClr val="bg1"/>
                </a:solidFill>
                <a:latin typeface="Georgia" pitchFamily="18" charset="0"/>
              </a:rPr>
              <a:t>2- "La llama que alumbra un momento se apaga pronto y deja la oscuridad más densa que antes".</a:t>
            </a:r>
            <a:r>
              <a:rPr lang="en-US" sz="2400" b="1" i="1" dirty="0" smtClean="0">
                <a:solidFill>
                  <a:schemeClr val="bg1"/>
                </a:solidFill>
                <a:latin typeface="Georgia" pitchFamily="18" charset="0"/>
              </a:rPr>
              <a:t> (</a:t>
            </a:r>
            <a:r>
              <a:rPr lang="en-US" sz="2400" b="1" i="1" dirty="0" err="1" smtClean="0">
                <a:solidFill>
                  <a:schemeClr val="bg1"/>
                </a:solidFill>
                <a:latin typeface="Georgia" pitchFamily="18" charset="0"/>
              </a:rPr>
              <a:t>Pag</a:t>
            </a:r>
            <a:r>
              <a:rPr lang="en-US" sz="2400" b="1" i="1" dirty="0" smtClean="0">
                <a:solidFill>
                  <a:schemeClr val="bg1"/>
                </a:solidFill>
                <a:latin typeface="Georgia" pitchFamily="18" charset="0"/>
              </a:rPr>
              <a:t> 12)</a:t>
            </a:r>
            <a:r>
              <a:rPr lang="es-ES_tradnl" sz="2400" b="1" i="1" dirty="0" smtClean="0">
                <a:solidFill>
                  <a:schemeClr val="bg1"/>
                </a:solidFill>
                <a:latin typeface="Georgia" pitchFamily="18" charset="0"/>
              </a:rPr>
              <a:t> </a:t>
            </a:r>
            <a:endParaRPr lang="es-DO" sz="2400" b="1" i="1" dirty="0">
              <a:solidFill>
                <a:schemeClr val="bg1"/>
              </a:solidFill>
              <a:latin typeface="Georg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DO" b="1" dirty="0" smtClean="0">
                <a:solidFill>
                  <a:schemeClr val="bg1"/>
                </a:solidFill>
                <a:effectLst>
                  <a:outerShdw blurRad="38100" dist="38100" dir="2700000" algn="tl">
                    <a:srgbClr val="000000">
                      <a:alpha val="43137"/>
                    </a:srgbClr>
                  </a:outerShdw>
                </a:effectLst>
                <a:latin typeface="Georgia" pitchFamily="18" charset="0"/>
              </a:rPr>
              <a:t>CARACTERÍSTICAS DE LOS FALSOS REAVIVAMIENTOS</a:t>
            </a:r>
            <a:endParaRPr lang="es-DO" b="1" dirty="0">
              <a:solidFill>
                <a:schemeClr val="bg1"/>
              </a:solidFill>
              <a:effectLst>
                <a:outerShdw blurRad="38100" dist="38100" dir="2700000" algn="tl">
                  <a:srgbClr val="000000">
                    <a:alpha val="43137"/>
                  </a:srgbClr>
                </a:outerShdw>
              </a:effectLst>
              <a:latin typeface="Georgia" pitchFamily="18" charset="0"/>
            </a:endParaRPr>
          </a:p>
        </p:txBody>
      </p:sp>
      <p:sp>
        <p:nvSpPr>
          <p:cNvPr id="3" name="Content Placeholder 2"/>
          <p:cNvSpPr>
            <a:spLocks noGrp="1"/>
          </p:cNvSpPr>
          <p:nvPr>
            <p:ph idx="1"/>
          </p:nvPr>
        </p:nvSpPr>
        <p:spPr>
          <a:xfrm>
            <a:off x="467544" y="1772816"/>
            <a:ext cx="8229600" cy="4525963"/>
          </a:xfrm>
        </p:spPr>
        <p:txBody>
          <a:bodyPr>
            <a:noAutofit/>
          </a:bodyPr>
          <a:lstStyle/>
          <a:p>
            <a:pPr>
              <a:buFont typeface="Wingdings" pitchFamily="2" charset="2"/>
              <a:buChar char="Ø"/>
            </a:pPr>
            <a:r>
              <a:rPr lang="es-DO" sz="2400" b="1" i="1" dirty="0" smtClean="0">
                <a:solidFill>
                  <a:schemeClr val="bg1"/>
                </a:solidFill>
                <a:latin typeface="Georgia" pitchFamily="18" charset="0"/>
              </a:rPr>
              <a:t>3- "</a:t>
            </a:r>
            <a:r>
              <a:rPr lang="es-ES_tradnl" sz="2400" b="1" i="1" dirty="0" smtClean="0">
                <a:solidFill>
                  <a:schemeClr val="bg1"/>
                </a:solidFill>
                <a:latin typeface="Georgia" pitchFamily="18" charset="0"/>
              </a:rPr>
              <a:t>Los avivamientos populares son provocados demasiado a menudo por llamamientos a la imaginación, que excitan las emociones y satisfacen la inclinación por lo nuevo y extraordinario". (Pág. 12) </a:t>
            </a:r>
          </a:p>
          <a:p>
            <a:pPr>
              <a:buFont typeface="Wingdings" pitchFamily="2" charset="2"/>
              <a:buChar char="Ø"/>
            </a:pPr>
            <a:endParaRPr lang="es-ES_tradnl" sz="2400" b="1" i="1" dirty="0" smtClean="0">
              <a:solidFill>
                <a:schemeClr val="bg1"/>
              </a:solidFill>
              <a:latin typeface="Georgia" pitchFamily="18" charset="0"/>
            </a:endParaRPr>
          </a:p>
          <a:p>
            <a:pPr>
              <a:buFont typeface="Wingdings" pitchFamily="2" charset="2"/>
              <a:buChar char="Ø"/>
            </a:pPr>
            <a:r>
              <a:rPr lang="es-ES_tradnl" sz="2400" b="1" i="1" dirty="0" smtClean="0">
                <a:solidFill>
                  <a:schemeClr val="bg1"/>
                </a:solidFill>
                <a:latin typeface="Georgia" pitchFamily="18" charset="0"/>
              </a:rPr>
              <a:t>4- "Los conversos ganados de este modo manifiestan poco deseo de escuchar la verdad bíblica, y poco interés en el testimonio de los profetas y apóstoles". (Pág. 12)</a:t>
            </a:r>
            <a:endParaRPr lang="es-DO" sz="2400" b="1" i="1" dirty="0">
              <a:solidFill>
                <a:schemeClr val="bg1"/>
              </a:solidFill>
              <a:latin typeface="Georg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a:buFont typeface="Wingdings" pitchFamily="2" charset="2"/>
              <a:buChar char="Ø"/>
            </a:pPr>
            <a:endParaRPr lang="es-DO" sz="2800" b="1" i="1" dirty="0" smtClean="0">
              <a:solidFill>
                <a:schemeClr val="bg1"/>
              </a:solidFill>
              <a:latin typeface="Georgia" pitchFamily="18" charset="0"/>
            </a:endParaRPr>
          </a:p>
          <a:p>
            <a:pPr>
              <a:buFont typeface="Wingdings" pitchFamily="2" charset="2"/>
              <a:buChar char="Ø"/>
            </a:pPr>
            <a:r>
              <a:rPr lang="es-ES_tradnl" sz="2800" b="1" i="1" dirty="0" smtClean="0">
                <a:solidFill>
                  <a:schemeClr val="bg1"/>
                </a:solidFill>
                <a:latin typeface="Georgia" pitchFamily="18" charset="0"/>
              </a:rPr>
              <a:t>5- "El servicio religioso que no revista un carácter un tanto sensacional no tiene atractivo para ellos". (Pág. 12)</a:t>
            </a:r>
          </a:p>
          <a:p>
            <a:pPr>
              <a:buFont typeface="Wingdings" pitchFamily="2" charset="2"/>
              <a:buChar char="Ø"/>
            </a:pPr>
            <a:endParaRPr lang="es-ES_tradnl" sz="2800" b="1" i="1" dirty="0" smtClean="0">
              <a:solidFill>
                <a:schemeClr val="bg1"/>
              </a:solidFill>
              <a:latin typeface="Georgia" pitchFamily="18" charset="0"/>
            </a:endParaRPr>
          </a:p>
          <a:p>
            <a:pPr>
              <a:buFont typeface="Wingdings" pitchFamily="2" charset="2"/>
              <a:buChar char="Ø"/>
            </a:pPr>
            <a:r>
              <a:rPr lang="es-ES_tradnl" sz="2800" b="1" i="1" dirty="0" smtClean="0">
                <a:solidFill>
                  <a:schemeClr val="bg1"/>
                </a:solidFill>
                <a:latin typeface="Georgia" pitchFamily="18" charset="0"/>
              </a:rPr>
              <a:t> 6- "Hay una agitación emotiva, mezcla de lo verdadero con lo falso, muy apropiada para extraviar a uno". (Pág. 13) </a:t>
            </a:r>
            <a:endParaRPr lang="es-DO" sz="2800" b="1" i="1" dirty="0" smtClean="0">
              <a:solidFill>
                <a:schemeClr val="bg1"/>
              </a:solidFill>
              <a:latin typeface="Georgia" pitchFamily="18" charset="0"/>
            </a:endParaRPr>
          </a:p>
          <a:p>
            <a:pPr>
              <a:buFont typeface="Wingdings" pitchFamily="2" charset="2"/>
              <a:buChar char="Ø"/>
            </a:pPr>
            <a:endParaRPr lang="es-DO" sz="2800" dirty="0"/>
          </a:p>
        </p:txBody>
      </p:sp>
      <p:sp>
        <p:nvSpPr>
          <p:cNvPr id="4" name="Title 1"/>
          <p:cNvSpPr txBox="1">
            <a:spLocks/>
          </p:cNvSpPr>
          <p:nvPr/>
        </p:nvSpPr>
        <p:spPr>
          <a:xfrm>
            <a:off x="609600" y="427038"/>
            <a:ext cx="8229600" cy="1143000"/>
          </a:xfrm>
          <a:prstGeom prst="rect">
            <a:avLst/>
          </a:prstGeom>
        </p:spPr>
        <p:txBody>
          <a:bodyPr vert="horz" lIns="91440" tIns="45720" rIns="91440" bIns="45720" rtlCol="0" anchor="ct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DO" sz="44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Georgia" pitchFamily="18" charset="0"/>
                <a:ea typeface="+mj-ea"/>
                <a:cs typeface="+mj-cs"/>
              </a:rPr>
              <a:t>CARACTERÍSTICAS DE LOS FALSOS REAVIVAMIENTOS</a:t>
            </a:r>
            <a:endParaRPr kumimoji="0" lang="es-DO" sz="4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Georgia" pitchFamily="18"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ight.png"/>
          <p:cNvPicPr>
            <a:picLocks noChangeAspect="1"/>
          </p:cNvPicPr>
          <p:nvPr/>
        </p:nvPicPr>
        <p:blipFill>
          <a:blip r:embed="rId2" cstate="print"/>
          <a:stretch>
            <a:fillRect/>
          </a:stretch>
        </p:blipFill>
        <p:spPr>
          <a:xfrm>
            <a:off x="4716016" y="0"/>
            <a:ext cx="5357813" cy="6858000"/>
          </a:xfrm>
          <a:prstGeom prst="rect">
            <a:avLst/>
          </a:prstGeom>
        </p:spPr>
      </p:pic>
      <p:sp>
        <p:nvSpPr>
          <p:cNvPr id="2" name="Title 1"/>
          <p:cNvSpPr>
            <a:spLocks noGrp="1"/>
          </p:cNvSpPr>
          <p:nvPr>
            <p:ph type="title"/>
          </p:nvPr>
        </p:nvSpPr>
        <p:spPr>
          <a:xfrm>
            <a:off x="0" y="0"/>
            <a:ext cx="9144000" cy="1417638"/>
          </a:xfrm>
        </p:spPr>
        <p:txBody>
          <a:bodyPr>
            <a:normAutofit/>
          </a:bodyPr>
          <a:lstStyle/>
          <a:p>
            <a:r>
              <a:rPr lang="es-DO" sz="3600" b="1" dirty="0" smtClean="0">
                <a:solidFill>
                  <a:schemeClr val="bg1"/>
                </a:solidFill>
                <a:effectLst>
                  <a:outerShdw blurRad="38100" dist="38100" dir="2700000" algn="tl">
                    <a:srgbClr val="000000">
                      <a:alpha val="43137"/>
                    </a:srgbClr>
                  </a:outerShdw>
                </a:effectLst>
                <a:latin typeface="Georgia" pitchFamily="18" charset="0"/>
              </a:rPr>
              <a:t>CARACTERÍSTICAS DE LOS VERDADEROS REAVIVAMIENTOS</a:t>
            </a:r>
            <a:endParaRPr lang="es-DO" sz="3600" b="1" dirty="0">
              <a:solidFill>
                <a:schemeClr val="bg1"/>
              </a:solidFill>
              <a:effectLst>
                <a:outerShdw blurRad="38100" dist="38100" dir="2700000" algn="tl">
                  <a:srgbClr val="000000">
                    <a:alpha val="43137"/>
                  </a:srgbClr>
                </a:outerShdw>
              </a:effectLst>
              <a:latin typeface="Georgia" pitchFamily="18" charset="0"/>
            </a:endParaRPr>
          </a:p>
        </p:txBody>
      </p:sp>
      <p:sp>
        <p:nvSpPr>
          <p:cNvPr id="3" name="Content Placeholder 2"/>
          <p:cNvSpPr>
            <a:spLocks noGrp="1"/>
          </p:cNvSpPr>
          <p:nvPr>
            <p:ph idx="1"/>
          </p:nvPr>
        </p:nvSpPr>
        <p:spPr>
          <a:xfrm>
            <a:off x="467544" y="2060848"/>
            <a:ext cx="6480720" cy="2908920"/>
          </a:xfrm>
        </p:spPr>
        <p:txBody>
          <a:bodyPr>
            <a:noAutofit/>
          </a:bodyPr>
          <a:lstStyle/>
          <a:p>
            <a:pPr>
              <a:buFont typeface="Wingdings" pitchFamily="2" charset="2"/>
              <a:buChar char="Ø"/>
            </a:pPr>
            <a:r>
              <a:rPr lang="es-ES_tradnl" sz="2800" b="1" dirty="0" smtClean="0">
                <a:solidFill>
                  <a:schemeClr val="bg1"/>
                </a:solidFill>
                <a:effectLst>
                  <a:outerShdw blurRad="38100" dist="38100" dir="2700000" algn="tl">
                    <a:srgbClr val="000000">
                      <a:alpha val="43137"/>
                    </a:srgbClr>
                  </a:outerShdw>
                </a:effectLst>
                <a:latin typeface="Georgia" pitchFamily="18" charset="0"/>
              </a:rPr>
              <a:t>1- "Para toda alma verdaderamente convertida la relación con Dios y con las cosas eternas será el gran tema de la vida". (Pág. 13)</a:t>
            </a:r>
          </a:p>
          <a:p>
            <a:pPr>
              <a:buFont typeface="Wingdings" pitchFamily="2" charset="2"/>
              <a:buChar char="Ø"/>
            </a:pPr>
            <a:endParaRPr lang="es-ES_tradnl" sz="2800" b="1" dirty="0" smtClean="0">
              <a:solidFill>
                <a:schemeClr val="bg1"/>
              </a:solidFill>
              <a:effectLst>
                <a:outerShdw blurRad="38100" dist="38100" dir="2700000" algn="tl">
                  <a:srgbClr val="000000">
                    <a:alpha val="43137"/>
                  </a:srgbClr>
                </a:outerShdw>
              </a:effectLst>
              <a:latin typeface="Georgia" pitchFamily="18" charset="0"/>
            </a:endParaRPr>
          </a:p>
          <a:p>
            <a:pPr>
              <a:buFont typeface="Wingdings" pitchFamily="2" charset="2"/>
              <a:buChar char="Ø"/>
            </a:pPr>
            <a:r>
              <a:rPr lang="es-ES_tradnl" sz="2800" b="1" dirty="0" smtClean="0">
                <a:solidFill>
                  <a:schemeClr val="bg1"/>
                </a:solidFill>
                <a:effectLst>
                  <a:outerShdw blurRad="38100" dist="38100" dir="2700000" algn="tl">
                    <a:srgbClr val="000000">
                      <a:alpha val="43137"/>
                    </a:srgbClr>
                  </a:outerShdw>
                </a:effectLst>
                <a:latin typeface="Georgia" pitchFamily="18" charset="0"/>
              </a:rPr>
              <a:t>2- "El Espíritu y el poder de Dios serán derramados sobre sus hijos". (Pág. 13)</a:t>
            </a:r>
            <a:endParaRPr lang="es-DO" sz="2800" b="1" dirty="0">
              <a:solidFill>
                <a:schemeClr val="bg1"/>
              </a:solidFill>
              <a:effectLst>
                <a:outerShdw blurRad="38100" dist="38100" dir="2700000" algn="tl">
                  <a:srgbClr val="000000">
                    <a:alpha val="43137"/>
                  </a:srgbClr>
                </a:outerShdw>
              </a:effectLst>
              <a:latin typeface="Georg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noAutofit/>
          </a:bodyPr>
          <a:lstStyle/>
          <a:p>
            <a:r>
              <a:rPr lang="es-DO" sz="3600" b="1" dirty="0" smtClean="0">
                <a:solidFill>
                  <a:schemeClr val="bg1"/>
                </a:solidFill>
                <a:effectLst>
                  <a:outerShdw blurRad="38100" dist="38100" dir="2700000" algn="tl">
                    <a:srgbClr val="000000">
                      <a:alpha val="43137"/>
                    </a:srgbClr>
                  </a:outerShdw>
                </a:effectLst>
                <a:latin typeface="Georgia" pitchFamily="18" charset="0"/>
              </a:rPr>
              <a:t>CARACTERÍSTICAS DE LOS VERDADEROS REAVIVAMIENTOS</a:t>
            </a:r>
            <a:endParaRPr lang="es-DO" sz="3600" b="1" dirty="0">
              <a:solidFill>
                <a:schemeClr val="bg1"/>
              </a:solidFill>
              <a:effectLst>
                <a:outerShdw blurRad="38100" dist="38100" dir="2700000" algn="tl">
                  <a:srgbClr val="000000">
                    <a:alpha val="43137"/>
                  </a:srgbClr>
                </a:outerShdw>
              </a:effectLst>
              <a:latin typeface="Georgia" pitchFamily="18" charset="0"/>
            </a:endParaRPr>
          </a:p>
        </p:txBody>
      </p:sp>
      <p:sp>
        <p:nvSpPr>
          <p:cNvPr id="3" name="Content Placeholder 2"/>
          <p:cNvSpPr>
            <a:spLocks noGrp="1"/>
          </p:cNvSpPr>
          <p:nvPr>
            <p:ph idx="1"/>
          </p:nvPr>
        </p:nvSpPr>
        <p:spPr>
          <a:xfrm>
            <a:off x="395536" y="1844824"/>
            <a:ext cx="8229600" cy="4525963"/>
          </a:xfrm>
        </p:spPr>
        <p:txBody>
          <a:bodyPr>
            <a:noAutofit/>
          </a:bodyPr>
          <a:lstStyle/>
          <a:p>
            <a:pPr>
              <a:buFont typeface="Wingdings" pitchFamily="2" charset="2"/>
              <a:buChar char="Ø"/>
            </a:pPr>
            <a:r>
              <a:rPr lang="es-ES_tradnl" sz="2400" b="1" dirty="0">
                <a:solidFill>
                  <a:schemeClr val="bg1"/>
                </a:solidFill>
                <a:effectLst>
                  <a:outerShdw blurRad="38100" dist="38100" dir="2700000" algn="tl">
                    <a:srgbClr val="000000">
                      <a:alpha val="43137"/>
                    </a:srgbClr>
                  </a:outerShdw>
                </a:effectLst>
                <a:latin typeface="Georgia" pitchFamily="18" charset="0"/>
              </a:rPr>
              <a:t>3</a:t>
            </a:r>
            <a:r>
              <a:rPr lang="es-ES_tradnl" sz="2400" b="1" dirty="0" smtClean="0">
                <a:solidFill>
                  <a:schemeClr val="bg1"/>
                </a:solidFill>
                <a:effectLst>
                  <a:outerShdw blurRad="38100" dist="38100" dir="2700000" algn="tl">
                    <a:srgbClr val="000000">
                      <a:alpha val="43137"/>
                    </a:srgbClr>
                  </a:outerShdw>
                </a:effectLst>
                <a:latin typeface="Georgia" pitchFamily="18" charset="0"/>
              </a:rPr>
              <a:t>- "Una reforma en la vida es la única prueba segura de un verdadero arrepentimiento. Si restituye la prenda, si devuelve lo que robó, si confiesa sus pecados y ama a Dios y a sus semejantes, el pecador puede estar seguro de haber encontrado la paz con Dios". (Pág. 12)</a:t>
            </a:r>
          </a:p>
          <a:p>
            <a:pPr>
              <a:buFont typeface="Wingdings" pitchFamily="2" charset="2"/>
              <a:buChar char="Ø"/>
            </a:pPr>
            <a:endParaRPr lang="es-ES_tradnl" sz="2400" b="1" dirty="0" smtClean="0">
              <a:solidFill>
                <a:schemeClr val="bg1"/>
              </a:solidFill>
              <a:effectLst>
                <a:outerShdw blurRad="38100" dist="38100" dir="2700000" algn="tl">
                  <a:srgbClr val="000000">
                    <a:alpha val="43137"/>
                  </a:srgbClr>
                </a:outerShdw>
              </a:effectLst>
              <a:latin typeface="Georgia" pitchFamily="18" charset="0"/>
            </a:endParaRPr>
          </a:p>
          <a:p>
            <a:pPr>
              <a:buFont typeface="Wingdings" pitchFamily="2" charset="2"/>
              <a:buChar char="Ø"/>
            </a:pPr>
            <a:r>
              <a:rPr lang="es-ES_tradnl" sz="2400" b="1" dirty="0">
                <a:solidFill>
                  <a:schemeClr val="bg1"/>
                </a:solidFill>
                <a:effectLst>
                  <a:outerShdw blurRad="38100" dist="38100" dir="2700000" algn="tl">
                    <a:srgbClr val="000000">
                      <a:alpha val="43137"/>
                    </a:srgbClr>
                  </a:outerShdw>
                </a:effectLst>
                <a:latin typeface="Georgia" pitchFamily="18" charset="0"/>
              </a:rPr>
              <a:t>4</a:t>
            </a:r>
            <a:r>
              <a:rPr lang="es-ES_tradnl" sz="2400" b="1" dirty="0" smtClean="0">
                <a:solidFill>
                  <a:schemeClr val="bg1"/>
                </a:solidFill>
                <a:effectLst>
                  <a:outerShdw blurRad="38100" dist="38100" dir="2700000" algn="tl">
                    <a:srgbClr val="000000">
                      <a:alpha val="43137"/>
                    </a:srgbClr>
                  </a:outerShdw>
                </a:effectLst>
                <a:latin typeface="Georgia" pitchFamily="18" charset="0"/>
              </a:rPr>
              <a:t>- "El Espíritu de Dios acompañaba el mensaje de sus siervos, y su Palabra tenía poder. Los pecadores sentían despertarse sus conciencias". (Pág. 11)</a:t>
            </a:r>
            <a:endParaRPr lang="es-DO" sz="2400" b="1" dirty="0">
              <a:solidFill>
                <a:schemeClr val="bg1"/>
              </a:solidFill>
              <a:effectLst>
                <a:outerShdw blurRad="38100" dist="38100" dir="2700000" algn="tl">
                  <a:srgbClr val="000000">
                    <a:alpha val="43137"/>
                  </a:srgbClr>
                </a:outerShdw>
              </a:effectLst>
              <a:latin typeface="Georg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Imagen" descr="Ask_Soft_Edge.png"/>
          <p:cNvPicPr>
            <a:picLocks noChangeAspect="1"/>
          </p:cNvPicPr>
          <p:nvPr/>
        </p:nvPicPr>
        <p:blipFill>
          <a:blip r:embed="rId2" cstate="print"/>
          <a:stretch>
            <a:fillRect/>
          </a:stretch>
        </p:blipFill>
        <p:spPr>
          <a:xfrm>
            <a:off x="4355976" y="1340768"/>
            <a:ext cx="5256584" cy="6194179"/>
          </a:xfrm>
          <a:prstGeom prst="rect">
            <a:avLst/>
          </a:prstGeom>
        </p:spPr>
      </p:pic>
      <p:sp>
        <p:nvSpPr>
          <p:cNvPr id="3" name="2 Marcador de contenido"/>
          <p:cNvSpPr>
            <a:spLocks noGrp="1"/>
          </p:cNvSpPr>
          <p:nvPr>
            <p:ph idx="1"/>
          </p:nvPr>
        </p:nvSpPr>
        <p:spPr>
          <a:xfrm>
            <a:off x="457200" y="1600200"/>
            <a:ext cx="4690864" cy="4525963"/>
          </a:xfrm>
        </p:spPr>
        <p:txBody>
          <a:bodyPr>
            <a:normAutofit lnSpcReduction="10000"/>
          </a:bodyPr>
          <a:lstStyle/>
          <a:p>
            <a:pPr>
              <a:buNone/>
            </a:pPr>
            <a:endParaRPr lang="es-ES_tradnl" sz="2400" b="1" dirty="0" smtClean="0">
              <a:solidFill>
                <a:schemeClr val="bg1"/>
              </a:solidFill>
              <a:effectLst>
                <a:outerShdw blurRad="38100" dist="38100" dir="2700000" algn="tl">
                  <a:srgbClr val="000000">
                    <a:alpha val="43137"/>
                  </a:srgbClr>
                </a:outerShdw>
              </a:effectLst>
              <a:latin typeface="Georgia" pitchFamily="18" charset="0"/>
            </a:endParaRPr>
          </a:p>
          <a:p>
            <a:pPr>
              <a:buFont typeface="Wingdings" pitchFamily="2" charset="2"/>
              <a:buChar char="Ø"/>
            </a:pPr>
            <a:r>
              <a:rPr lang="es-ES_tradnl" sz="2400" b="1" dirty="0">
                <a:solidFill>
                  <a:schemeClr val="bg1"/>
                </a:solidFill>
                <a:effectLst>
                  <a:outerShdw blurRad="38100" dist="38100" dir="2700000" algn="tl">
                    <a:srgbClr val="000000">
                      <a:alpha val="43137"/>
                    </a:srgbClr>
                  </a:outerShdw>
                </a:effectLst>
                <a:latin typeface="Georgia" pitchFamily="18" charset="0"/>
              </a:rPr>
              <a:t>5</a:t>
            </a:r>
            <a:r>
              <a:rPr lang="es-ES_tradnl" sz="2400" b="1" dirty="0" smtClean="0">
                <a:solidFill>
                  <a:schemeClr val="bg1"/>
                </a:solidFill>
                <a:effectLst>
                  <a:outerShdw blurRad="38100" dist="38100" dir="2700000" algn="tl">
                    <a:srgbClr val="000000">
                      <a:alpha val="43137"/>
                    </a:srgbClr>
                  </a:outerShdw>
                </a:effectLst>
                <a:latin typeface="Georgia" pitchFamily="18" charset="0"/>
              </a:rPr>
              <a:t>- "Los reavivamientos producían en muchos profundo recogimiento y humildad. Eran caracterizados por llamamientos solemnes y fervientes hechos a los pecadores, por una ferviente compasión hacia aquellos a quienes Jesús compró por su sangre". (Pág. 11) </a:t>
            </a:r>
            <a:endParaRPr lang="es-DO" sz="2400" b="1" dirty="0" smtClean="0">
              <a:solidFill>
                <a:schemeClr val="bg1"/>
              </a:solidFill>
              <a:effectLst>
                <a:outerShdw blurRad="38100" dist="38100" dir="2700000" algn="tl">
                  <a:srgbClr val="000000">
                    <a:alpha val="43137"/>
                  </a:srgbClr>
                </a:outerShdw>
              </a:effectLst>
              <a:latin typeface="Georgia" pitchFamily="18" charset="0"/>
            </a:endParaRPr>
          </a:p>
          <a:p>
            <a:endParaRPr lang="es-DO" sz="2400" dirty="0"/>
          </a:p>
        </p:txBody>
      </p:sp>
      <p:sp>
        <p:nvSpPr>
          <p:cNvPr id="4" name="Title 1"/>
          <p:cNvSpPr>
            <a:spLocks noGrp="1"/>
          </p:cNvSpPr>
          <p:nvPr>
            <p:ph type="title"/>
          </p:nvPr>
        </p:nvSpPr>
        <p:spPr>
          <a:xfrm>
            <a:off x="0" y="0"/>
            <a:ext cx="9144000" cy="1417638"/>
          </a:xfrm>
        </p:spPr>
        <p:txBody>
          <a:bodyPr>
            <a:normAutofit/>
          </a:bodyPr>
          <a:lstStyle/>
          <a:p>
            <a:r>
              <a:rPr lang="es-DO" sz="3600" b="1" dirty="0" smtClean="0">
                <a:solidFill>
                  <a:schemeClr val="bg1"/>
                </a:solidFill>
                <a:effectLst>
                  <a:outerShdw blurRad="38100" dist="38100" dir="2700000" algn="tl">
                    <a:srgbClr val="000000">
                      <a:alpha val="43137"/>
                    </a:srgbClr>
                  </a:outerShdw>
                </a:effectLst>
                <a:latin typeface="Georgia" pitchFamily="18" charset="0"/>
              </a:rPr>
              <a:t>CARACTERÍSTICAS DE LOS VERDADEROS REAVIVAMIENTOS</a:t>
            </a:r>
            <a:endParaRPr lang="es-DO" sz="3600" b="1" dirty="0">
              <a:solidFill>
                <a:schemeClr val="bg1"/>
              </a:solidFill>
              <a:effectLst>
                <a:outerShdw blurRad="38100" dist="38100" dir="2700000" algn="tl">
                  <a:srgbClr val="000000">
                    <a:alpha val="43137"/>
                  </a:srgbClr>
                </a:outerShdw>
              </a:effectLst>
              <a:latin typeface="Georg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144000" cy="1228998"/>
          </a:xfrm>
        </p:spPr>
        <p:txBody>
          <a:bodyPr>
            <a:normAutofit/>
          </a:bodyPr>
          <a:lstStyle/>
          <a:p>
            <a:r>
              <a:rPr lang="es-DO" sz="3600" b="1" dirty="0" smtClean="0">
                <a:solidFill>
                  <a:schemeClr val="bg1"/>
                </a:solidFill>
                <a:effectLst>
                  <a:outerShdw blurRad="38100" dist="38100" dir="2700000" algn="tl">
                    <a:srgbClr val="000000">
                      <a:alpha val="43137"/>
                    </a:srgbClr>
                  </a:outerShdw>
                </a:effectLst>
                <a:latin typeface="Georgia" pitchFamily="18" charset="0"/>
              </a:rPr>
              <a:t>CARACTERÍSTICAS DE LOS VERDADEROS REAVIVAMIENTOS</a:t>
            </a:r>
            <a:endParaRPr lang="es-DO" sz="3600" b="1" dirty="0">
              <a:solidFill>
                <a:schemeClr val="bg1"/>
              </a:solidFill>
              <a:effectLst>
                <a:outerShdw blurRad="38100" dist="38100" dir="2700000" algn="tl">
                  <a:srgbClr val="000000">
                    <a:alpha val="43137"/>
                  </a:srgbClr>
                </a:outerShdw>
              </a:effectLst>
              <a:latin typeface="Georgia" pitchFamily="18" charset="0"/>
            </a:endParaRPr>
          </a:p>
        </p:txBody>
      </p:sp>
      <p:sp>
        <p:nvSpPr>
          <p:cNvPr id="3" name="Content Placeholder 2"/>
          <p:cNvSpPr>
            <a:spLocks noGrp="1"/>
          </p:cNvSpPr>
          <p:nvPr>
            <p:ph idx="1"/>
          </p:nvPr>
        </p:nvSpPr>
        <p:spPr>
          <a:xfrm>
            <a:off x="467544" y="1844824"/>
            <a:ext cx="8229600" cy="4525963"/>
          </a:xfrm>
        </p:spPr>
        <p:txBody>
          <a:bodyPr>
            <a:normAutofit/>
          </a:bodyPr>
          <a:lstStyle/>
          <a:p>
            <a:pPr>
              <a:buFont typeface="Wingdings" pitchFamily="2" charset="2"/>
              <a:buChar char="Ø"/>
            </a:pPr>
            <a:r>
              <a:rPr lang="es-ES_tradnl" sz="2800" b="1" i="1" dirty="0" smtClean="0">
                <a:solidFill>
                  <a:schemeClr val="bg1"/>
                </a:solidFill>
                <a:effectLst>
                  <a:outerShdw blurRad="38100" dist="38100" dir="2700000" algn="tl">
                    <a:srgbClr val="000000">
                      <a:alpha val="43137"/>
                    </a:srgbClr>
                  </a:outerShdw>
                </a:effectLst>
                <a:latin typeface="Georgia" pitchFamily="18" charset="0"/>
              </a:rPr>
              <a:t>7- "Hombres y mujeres oraban y luchaban con Dios para conseguir la salvación de las almas". (Pág. 12) </a:t>
            </a:r>
            <a:endParaRPr lang="es-DO" sz="2800" b="1" i="1" dirty="0" smtClean="0">
              <a:solidFill>
                <a:schemeClr val="bg1"/>
              </a:solidFill>
              <a:effectLst>
                <a:outerShdw blurRad="38100" dist="38100" dir="2700000" algn="tl">
                  <a:srgbClr val="000000">
                    <a:alpha val="43137"/>
                  </a:srgbClr>
                </a:outerShdw>
              </a:effectLst>
              <a:latin typeface="Georgia" pitchFamily="18" charset="0"/>
            </a:endParaRPr>
          </a:p>
          <a:p>
            <a:pPr>
              <a:buFont typeface="Wingdings" pitchFamily="2" charset="2"/>
              <a:buChar char="Ø"/>
            </a:pPr>
            <a:endParaRPr lang="es-DO" sz="2800" b="1" i="1" dirty="0" smtClean="0">
              <a:solidFill>
                <a:schemeClr val="bg1"/>
              </a:solidFill>
              <a:effectLst>
                <a:outerShdw blurRad="38100" dist="38100" dir="2700000" algn="tl">
                  <a:srgbClr val="000000">
                    <a:alpha val="43137"/>
                  </a:srgbClr>
                </a:outerShdw>
              </a:effectLst>
              <a:latin typeface="Georgia" pitchFamily="18" charset="0"/>
            </a:endParaRPr>
          </a:p>
          <a:p>
            <a:pPr>
              <a:buFont typeface="Wingdings" pitchFamily="2" charset="2"/>
              <a:buChar char="Ø"/>
            </a:pPr>
            <a:r>
              <a:rPr lang="es-ES_tradnl" sz="2800" b="1" i="1" dirty="0" smtClean="0">
                <a:solidFill>
                  <a:schemeClr val="bg1"/>
                </a:solidFill>
                <a:effectLst>
                  <a:outerShdw blurRad="38100" dist="38100" dir="2700000" algn="tl">
                    <a:srgbClr val="000000">
                      <a:alpha val="43137"/>
                    </a:srgbClr>
                  </a:outerShdw>
                </a:effectLst>
                <a:latin typeface="Georgia" pitchFamily="18" charset="0"/>
              </a:rPr>
              <a:t>8- "Se notaba una transformación en la vida de los que habían hecho profesión de seguir a Jesús; y la influencia de ellos beneficiaba a la sociedad" […]. (Pág. 12)</a:t>
            </a:r>
            <a:endParaRPr lang="en-US" sz="2800" b="1" i="1" dirty="0" smtClean="0">
              <a:solidFill>
                <a:schemeClr val="bg1"/>
              </a:solidFill>
              <a:effectLst>
                <a:outerShdw blurRad="38100" dist="38100" dir="2700000" algn="tl">
                  <a:srgbClr val="000000">
                    <a:alpha val="43137"/>
                  </a:srgbClr>
                </a:outerShdw>
              </a:effectLst>
              <a:latin typeface="Georgia" pitchFamily="18" charset="0"/>
            </a:endParaRPr>
          </a:p>
          <a:p>
            <a:pPr>
              <a:buFont typeface="Wingdings" pitchFamily="2" charset="2"/>
              <a:buChar char="Ø"/>
            </a:pPr>
            <a:endParaRPr lang="es-DO" sz="2800" b="1" i="1" dirty="0">
              <a:solidFill>
                <a:schemeClr val="bg1"/>
              </a:solidFill>
              <a:effectLst>
                <a:outerShdw blurRad="38100" dist="38100" dir="2700000" algn="tl">
                  <a:srgbClr val="000000">
                    <a:alpha val="43137"/>
                  </a:srgbClr>
                </a:outerShdw>
              </a:effectLst>
              <a:latin typeface="Georg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TotalTime>
  <Words>655</Words>
  <Application>Microsoft Office PowerPoint</Application>
  <PresentationFormat>Presentación en pantalla (4:3)</PresentationFormat>
  <Paragraphs>38</Paragraphs>
  <Slides>10</Slides>
  <Notes>0</Notes>
  <HiddenSlides>0</HiddenSlides>
  <MMClips>0</MMClips>
  <ScaleCrop>false</ScaleCrop>
  <HeadingPairs>
    <vt:vector size="4" baseType="variant">
      <vt:variant>
        <vt:lpstr>Tema</vt:lpstr>
      </vt:variant>
      <vt:variant>
        <vt:i4>1</vt:i4>
      </vt:variant>
      <vt:variant>
        <vt:lpstr>Títulos de diapositiva</vt:lpstr>
      </vt:variant>
      <vt:variant>
        <vt:i4>10</vt:i4>
      </vt:variant>
    </vt:vector>
  </HeadingPairs>
  <TitlesOfParts>
    <vt:vector size="11" baseType="lpstr">
      <vt:lpstr>Tema de Office</vt:lpstr>
      <vt:lpstr>NUESTRA MAYOR NECESIDAD</vt:lpstr>
      <vt:lpstr>PROFETIZANDO LOS FALSOS REAVIVAMIENTOS</vt:lpstr>
      <vt:lpstr>CARACTERÍSTICAS DE LOS FALSOS REAVIVAMIENTOS</vt:lpstr>
      <vt:lpstr>CARACTERÍSTICAS DE LOS FALSOS REAVIVAMIENTOS</vt:lpstr>
      <vt:lpstr>Diapositiva 5</vt:lpstr>
      <vt:lpstr>CARACTERÍSTICAS DE LOS VERDADEROS REAVIVAMIENTOS</vt:lpstr>
      <vt:lpstr>CARACTERÍSTICAS DE LOS VERDADEROS REAVIVAMIENTOS</vt:lpstr>
      <vt:lpstr>CARACTERÍSTICAS DE LOS VERDADEROS REAVIVAMIENTOS</vt:lpstr>
      <vt:lpstr>CARACTERÍSTICAS DE LOS VERDADEROS REAVIVAMIENTOS</vt:lpstr>
      <vt:lpstr>PENSAMIENTOS FINALES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Reavivamiento:  NUESTRA MAYOR NECESIDAD</dc:title>
  <dc:creator>B2</dc:creator>
  <cp:lastModifiedBy>rgpublicidad</cp:lastModifiedBy>
  <cp:revision>7</cp:revision>
  <dcterms:created xsi:type="dcterms:W3CDTF">2011-01-28T11:44:42Z</dcterms:created>
  <dcterms:modified xsi:type="dcterms:W3CDTF">2011-02-10T19:34:57Z</dcterms:modified>
</cp:coreProperties>
</file>