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D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BCCA0C-2F1C-4371-B3B3-DF137AED2FC8}" type="datetimeFigureOut">
              <a:rPr lang="es-DO" smtClean="0"/>
              <a:pPr/>
              <a:t>10/02/2011</a:t>
            </a:fld>
            <a:endParaRPr lang="es-D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D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D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1B73EC-9DFC-4C46-8849-3ED593E9C07B}" type="slidenum">
              <a:rPr lang="es-DO" smtClean="0"/>
              <a:pPr/>
              <a:t>‹Nº›</a:t>
            </a:fld>
            <a:endParaRPr lang="es-D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FA53118D-36E3-4252-BDBF-38A85F11C644}" type="slidenum">
              <a:rPr lang="es-DO" smtClean="0"/>
              <a:pPr/>
              <a:t>3</a:t>
            </a:fld>
            <a:endParaRPr lang="es-D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D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DO"/>
          </a:p>
        </p:txBody>
      </p:sp>
      <p:sp>
        <p:nvSpPr>
          <p:cNvPr id="4" name="3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7" name="6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8" name="7 Marcador de pie de página"/>
          <p:cNvSpPr>
            <a:spLocks noGrp="1"/>
          </p:cNvSpPr>
          <p:nvPr>
            <p:ph type="ftr" sz="quarter" idx="11"/>
          </p:nvPr>
        </p:nvSpPr>
        <p:spPr/>
        <p:txBody>
          <a:bodyPr/>
          <a:lstStyle/>
          <a:p>
            <a:endParaRPr lang="es-DO"/>
          </a:p>
        </p:txBody>
      </p:sp>
      <p:sp>
        <p:nvSpPr>
          <p:cNvPr id="9" name="8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4" name="3 Marcador de pie de página"/>
          <p:cNvSpPr>
            <a:spLocks noGrp="1"/>
          </p:cNvSpPr>
          <p:nvPr>
            <p:ph type="ftr" sz="quarter" idx="11"/>
          </p:nvPr>
        </p:nvSpPr>
        <p:spPr/>
        <p:txBody>
          <a:bodyPr/>
          <a:lstStyle/>
          <a:p>
            <a:endParaRPr lang="es-DO"/>
          </a:p>
        </p:txBody>
      </p:sp>
      <p:sp>
        <p:nvSpPr>
          <p:cNvPr id="5" name="4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3" name="2 Marcador de pie de página"/>
          <p:cNvSpPr>
            <a:spLocks noGrp="1"/>
          </p:cNvSpPr>
          <p:nvPr>
            <p:ph type="ftr" sz="quarter" idx="11"/>
          </p:nvPr>
        </p:nvSpPr>
        <p:spPr/>
        <p:txBody>
          <a:bodyPr/>
          <a:lstStyle/>
          <a:p>
            <a:endParaRPr lang="es-DO"/>
          </a:p>
        </p:txBody>
      </p:sp>
      <p:sp>
        <p:nvSpPr>
          <p:cNvPr id="4" name="3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D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D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AB1D82D-5A6D-44F6-AF64-031638CA4755}" type="datetimeFigureOut">
              <a:rPr lang="es-DO" smtClean="0"/>
              <a:pPr/>
              <a:t>10/02/2011</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1A44F3C1-EB1F-48B7-8164-677DC0347CF5}" type="slidenum">
              <a:rPr lang="es-DO" smtClean="0"/>
              <a:pPr/>
              <a:t>‹Nº›</a:t>
            </a:fld>
            <a:endParaRPr lang="es-D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8000" b="-8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B1D82D-5A6D-44F6-AF64-031638CA4755}" type="datetimeFigureOut">
              <a:rPr lang="es-DO" smtClean="0"/>
              <a:pPr/>
              <a:t>10/02/2011</a:t>
            </a:fld>
            <a:endParaRPr lang="es-D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4F3C1-EB1F-48B7-8164-677DC0347CF5}" type="slidenum">
              <a:rPr lang="es-DO" smtClean="0"/>
              <a:pPr/>
              <a:t>‹Nº›</a:t>
            </a:fld>
            <a:endParaRPr lang="es-D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pic>
        <p:nvPicPr>
          <p:cNvPr id="8" name="7 Imagen" descr="DoubleVision.png"/>
          <p:cNvPicPr>
            <a:picLocks noChangeAspect="1"/>
          </p:cNvPicPr>
          <p:nvPr/>
        </p:nvPicPr>
        <p:blipFill>
          <a:blip r:embed="rId3" cstate="print"/>
          <a:stretch>
            <a:fillRect/>
          </a:stretch>
        </p:blipFill>
        <p:spPr>
          <a:xfrm>
            <a:off x="-828600" y="1052736"/>
            <a:ext cx="5805264" cy="5805264"/>
          </a:xfrm>
          <a:prstGeom prst="rect">
            <a:avLst/>
          </a:prstGeom>
        </p:spPr>
      </p:pic>
      <p:sp>
        <p:nvSpPr>
          <p:cNvPr id="5" name="Subtitle 4"/>
          <p:cNvSpPr>
            <a:spLocks noGrp="1"/>
          </p:cNvSpPr>
          <p:nvPr>
            <p:ph type="subTitle" idx="1"/>
          </p:nvPr>
        </p:nvSpPr>
        <p:spPr>
          <a:xfrm>
            <a:off x="2743200" y="4725144"/>
            <a:ext cx="6400800" cy="1752600"/>
          </a:xfrm>
        </p:spPr>
        <p:txBody>
          <a:bodyPr vert="horz" lIns="91440" tIns="45720" rIns="91440" bIns="45720" rtlCol="0">
            <a:normAutofit/>
          </a:bodyPr>
          <a:lstStyle/>
          <a:p>
            <a:r>
              <a:rPr lang="es-DO" sz="2800" b="1" i="1" dirty="0">
                <a:solidFill>
                  <a:schemeClr val="bg1"/>
                </a:solidFill>
                <a:effectLst>
                  <a:outerShdw blurRad="38100" dist="38100" dir="2700000" algn="tl">
                    <a:srgbClr val="000000">
                      <a:alpha val="43137"/>
                    </a:srgbClr>
                  </a:outerShdw>
                </a:effectLst>
                <a:latin typeface="Georgia" pitchFamily="18" charset="0"/>
              </a:rPr>
              <a:t>Seminario correspondiente al </a:t>
            </a:r>
            <a:r>
              <a:rPr lang="es-DO" sz="2800" b="1" i="1" dirty="0" smtClean="0">
                <a:solidFill>
                  <a:schemeClr val="bg1"/>
                </a:solidFill>
                <a:effectLst>
                  <a:outerShdw blurRad="38100" dist="38100" dir="2700000" algn="tl">
                    <a:srgbClr val="000000">
                      <a:alpha val="43137"/>
                    </a:srgbClr>
                  </a:outerShdw>
                </a:effectLst>
                <a:latin typeface="Georgia" pitchFamily="18" charset="0"/>
              </a:rPr>
              <a:t>capítulo seis: </a:t>
            </a:r>
            <a:r>
              <a:rPr lang="es-DO" sz="2800" b="1" i="1" dirty="0">
                <a:solidFill>
                  <a:schemeClr val="bg1"/>
                </a:solidFill>
                <a:effectLst>
                  <a:outerShdw blurRad="38100" dist="38100" dir="2700000" algn="tl">
                    <a:srgbClr val="000000">
                      <a:alpha val="43137"/>
                    </a:srgbClr>
                  </a:outerShdw>
                </a:effectLst>
                <a:latin typeface="Georgia" pitchFamily="18" charset="0"/>
              </a:rPr>
              <a:t>"Seguridad de Nuestra </a:t>
            </a:r>
            <a:r>
              <a:rPr lang="es-DO" sz="2800" b="1" i="1" dirty="0" smtClean="0">
                <a:solidFill>
                  <a:schemeClr val="bg1"/>
                </a:solidFill>
                <a:effectLst>
                  <a:outerShdw blurRad="38100" dist="38100" dir="2700000" algn="tl">
                    <a:srgbClr val="000000">
                      <a:alpha val="43137"/>
                    </a:srgbClr>
                  </a:outerShdw>
                </a:effectLst>
                <a:latin typeface="Georgia" pitchFamily="18" charset="0"/>
              </a:rPr>
              <a:t>Salvación"</a:t>
            </a:r>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pic>
        <p:nvPicPr>
          <p:cNvPr id="6" name="5 Imagen" descr="R1.png"/>
          <p:cNvPicPr>
            <a:picLocks noChangeAspect="1"/>
          </p:cNvPicPr>
          <p:nvPr/>
        </p:nvPicPr>
        <p:blipFill>
          <a:blip r:embed="rId4" cstate="print"/>
          <a:stretch>
            <a:fillRect/>
          </a:stretch>
        </p:blipFill>
        <p:spPr>
          <a:xfrm>
            <a:off x="395536" y="-531440"/>
            <a:ext cx="9144000" cy="4770782"/>
          </a:xfrm>
          <a:prstGeom prst="rect">
            <a:avLst/>
          </a:prstGeom>
        </p:spPr>
      </p:pic>
      <p:sp>
        <p:nvSpPr>
          <p:cNvPr id="9" name="Title 1"/>
          <p:cNvSpPr>
            <a:spLocks noGrp="1"/>
          </p:cNvSpPr>
          <p:nvPr>
            <p:ph type="ctrTitle"/>
          </p:nvPr>
        </p:nvSpPr>
        <p:spPr>
          <a:xfrm>
            <a:off x="1619672" y="2060848"/>
            <a:ext cx="7772400" cy="1143001"/>
          </a:xfrm>
        </p:spPr>
        <p:txBody>
          <a:bodyPr>
            <a:normAutofit/>
          </a:bodyPr>
          <a:lstStyle/>
          <a:p>
            <a:r>
              <a:rPr lang="es-DO" sz="2700" b="1" i="1" dirty="0" smtClean="0">
                <a:solidFill>
                  <a:srgbClr val="FFC000"/>
                </a:solidFill>
                <a:effectLst>
                  <a:outerShdw blurRad="38100" dist="38100" dir="2700000" algn="tl">
                    <a:srgbClr val="000000">
                      <a:alpha val="43137"/>
                    </a:srgbClr>
                  </a:outerShdw>
                </a:effectLst>
                <a:latin typeface="Georgia" pitchFamily="18" charset="0"/>
              </a:rPr>
              <a:t>NUESTRA MAYOR NECESIDAD</a:t>
            </a:r>
            <a:endParaRPr lang="es-DO" sz="2700" b="1" i="1" dirty="0">
              <a:solidFill>
                <a:srgbClr val="FFC000"/>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VIVIENDO CON SEGURIDAD</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457200" y="1600200"/>
            <a:ext cx="8363272" cy="4525963"/>
          </a:xfrm>
        </p:spPr>
        <p:txBody>
          <a:bodyPr>
            <a:noAutofit/>
          </a:bodyPr>
          <a:lstStyle/>
          <a:p>
            <a:pPr>
              <a:buFont typeface="Wingdings" pitchFamily="2" charset="2"/>
              <a:buChar char="v"/>
            </a:pPr>
            <a:r>
              <a:rPr lang="es-ES_tradnl" sz="2200" b="1" dirty="0" smtClean="0">
                <a:solidFill>
                  <a:schemeClr val="bg1"/>
                </a:solidFill>
                <a:effectLst>
                  <a:outerShdw blurRad="38100" dist="38100" dir="2700000" algn="tl">
                    <a:srgbClr val="000000">
                      <a:alpha val="43137"/>
                    </a:srgbClr>
                  </a:outerShdw>
                </a:effectLst>
                <a:latin typeface="Georgia" pitchFamily="18" charset="0"/>
              </a:rPr>
              <a:t>"No debemos hacer de nuestro yo el centro de nuestros pensamientos, ni alimentar ansiedad ni temor acerca de si seremos salvos o no. Todo esto es lo que desvía el alma de la Fuente de nuestra fortaleza. Encomendemos a Dios el cuidado de nuestra alma, y confiemos en él". (Pág. 32) </a:t>
            </a:r>
          </a:p>
          <a:p>
            <a:pPr>
              <a:buFont typeface="Wingdings" pitchFamily="2" charset="2"/>
              <a:buChar char="v"/>
            </a:pPr>
            <a:endParaRPr lang="es-ES_tradnl" sz="2200" b="1" dirty="0" smtClean="0">
              <a:solidFill>
                <a:schemeClr val="bg1"/>
              </a:solidFill>
              <a:effectLst>
                <a:outerShdw blurRad="38100" dist="38100" dir="2700000" algn="tl">
                  <a:srgbClr val="000000">
                    <a:alpha val="43137"/>
                  </a:srgbClr>
                </a:outerShdw>
              </a:effectLst>
              <a:latin typeface="Georgia" pitchFamily="18" charset="0"/>
            </a:endParaRPr>
          </a:p>
          <a:p>
            <a:pPr>
              <a:buFont typeface="Wingdings" pitchFamily="2" charset="2"/>
              <a:buChar char="v"/>
            </a:pPr>
            <a:r>
              <a:rPr lang="es-ES_tradnl" sz="2200" b="1" dirty="0" smtClean="0">
                <a:solidFill>
                  <a:schemeClr val="bg1"/>
                </a:solidFill>
                <a:effectLst>
                  <a:outerShdw blurRad="38100" dist="38100" dir="2700000" algn="tl">
                    <a:srgbClr val="000000">
                      <a:alpha val="43137"/>
                    </a:srgbClr>
                  </a:outerShdw>
                </a:effectLst>
                <a:latin typeface="Georgia" pitchFamily="18" charset="0"/>
              </a:rPr>
              <a:t>"La vida en Cristo es una vida de plena confianza. Tal vez no se experimente una sensación de éxtasis, pero tiene que haber una confianza continua y apacible. Tu esperanza no se centra en ti mismo, sino en Cristo. Tu debilidad está unida a su fuerza, tu ignorancia a su sabiduría, tu fragilidad a su eterno poder […]". (Pág. 32)</a:t>
            </a:r>
            <a:endParaRPr lang="en-US" sz="2200" b="1" dirty="0" smtClean="0">
              <a:solidFill>
                <a:schemeClr val="bg1"/>
              </a:solidFill>
              <a:effectLst>
                <a:outerShdw blurRad="38100" dist="38100" dir="2700000" algn="tl">
                  <a:srgbClr val="000000">
                    <a:alpha val="43137"/>
                  </a:srgbClr>
                </a:outerShdw>
              </a:effectLst>
              <a:latin typeface="Georgia" pitchFamily="18" charset="0"/>
            </a:endParaRPr>
          </a:p>
          <a:p>
            <a:pPr>
              <a:buFont typeface="Wingdings" pitchFamily="2" charset="2"/>
              <a:buChar char="v"/>
            </a:pPr>
            <a:endParaRPr lang="es-DO" sz="2200" b="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tIsFinished.png"/>
          <p:cNvPicPr>
            <a:picLocks noChangeAspect="1"/>
          </p:cNvPicPr>
          <p:nvPr/>
        </p:nvPicPr>
        <p:blipFill>
          <a:blip r:embed="rId3" cstate="print"/>
          <a:stretch>
            <a:fillRect/>
          </a:stretch>
        </p:blipFill>
        <p:spPr>
          <a:xfrm>
            <a:off x="4427984" y="980728"/>
            <a:ext cx="6048672" cy="6048672"/>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s-DO" sz="4000" b="1" dirty="0" smtClean="0">
                <a:solidFill>
                  <a:schemeClr val="bg1"/>
                </a:solidFill>
                <a:effectLst>
                  <a:outerShdw blurRad="38100" dist="38100" dir="2700000" algn="tl">
                    <a:srgbClr val="000000">
                      <a:alpha val="43137"/>
                    </a:srgbClr>
                  </a:outerShdw>
                </a:effectLst>
                <a:latin typeface="Georgia" pitchFamily="18" charset="0"/>
              </a:rPr>
              <a:t>SALVACIÓN </a:t>
            </a:r>
            <a:r>
              <a:rPr lang="es-DO" sz="4000" b="1" dirty="0">
                <a:solidFill>
                  <a:schemeClr val="bg1"/>
                </a:solidFill>
                <a:effectLst>
                  <a:outerShdw blurRad="38100" dist="38100" dir="2700000" algn="tl">
                    <a:srgbClr val="000000">
                      <a:alpha val="43137"/>
                    </a:srgbClr>
                  </a:outerShdw>
                </a:effectLst>
                <a:latin typeface="Georgia" pitchFamily="18" charset="0"/>
              </a:rPr>
              <a:t>AHORA</a:t>
            </a:r>
          </a:p>
        </p:txBody>
      </p:sp>
      <p:sp>
        <p:nvSpPr>
          <p:cNvPr id="3" name="Content Placeholder 2"/>
          <p:cNvSpPr>
            <a:spLocks noGrp="1"/>
          </p:cNvSpPr>
          <p:nvPr>
            <p:ph idx="1"/>
          </p:nvPr>
        </p:nvSpPr>
        <p:spPr>
          <a:xfrm>
            <a:off x="457200" y="1600200"/>
            <a:ext cx="5410944" cy="4781128"/>
          </a:xfrm>
        </p:spPr>
        <p:txBody>
          <a:bodyPr>
            <a:normAutofit lnSpcReduction="10000"/>
          </a:bodyPr>
          <a:lstStyle/>
          <a:p>
            <a:pPr>
              <a:buFont typeface="Wingdings" pitchFamily="2" charset="2"/>
              <a:buChar char="v"/>
            </a:pPr>
            <a:r>
              <a:rPr lang="es-ES_tradnl" sz="2200" b="1" dirty="0">
                <a:solidFill>
                  <a:schemeClr val="bg1"/>
                </a:solidFill>
                <a:effectLst>
                  <a:outerShdw blurRad="38100" dist="38100" dir="2700000" algn="tl">
                    <a:srgbClr val="000000">
                      <a:alpha val="43137"/>
                    </a:srgbClr>
                  </a:outerShdw>
                </a:effectLst>
                <a:latin typeface="Georgia" pitchFamily="18" charset="0"/>
              </a:rPr>
              <a:t>"El pecador que perece puede decir: «Soy un pecador perdido, pero Cristo vino a buscar y a salvar lo que se había perdido. Él dice: “No he venido a llamar a justos, sino a pecadores” (Marcos 2: 17), Soy pecador y Cristo murió en la cruz del Calvario para salvarme. No necesito permanecer un solo momento más sin ser salvado. Él murió y resucitó para mi justificación y me salvará ahora. Acepto el perdón que ha prometido»". (Pág. 32)</a:t>
            </a:r>
          </a:p>
          <a:p>
            <a:pPr>
              <a:buFont typeface="Wingdings" pitchFamily="2" charset="2"/>
              <a:buChar char="v"/>
            </a:pPr>
            <a:endParaRPr lang="es-ES_tradnl" sz="2000" dirty="0" smtClean="0"/>
          </a:p>
          <a:p>
            <a:pPr>
              <a:buFont typeface="Wingdings" pitchFamily="2" charset="2"/>
              <a:buChar char="v"/>
            </a:pPr>
            <a:endParaRPr lang="en-US" sz="2000" dirty="0" smtClean="0"/>
          </a:p>
          <a:p>
            <a:pPr>
              <a:buFont typeface="Wingdings" pitchFamily="2" charset="2"/>
              <a:buChar char="v"/>
            </a:pPr>
            <a:endParaRPr lang="es-DO"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onnect.png"/>
          <p:cNvPicPr>
            <a:picLocks noChangeAspect="1"/>
          </p:cNvPicPr>
          <p:nvPr/>
        </p:nvPicPr>
        <p:blipFill>
          <a:blip r:embed="rId2" cstate="print"/>
          <a:stretch>
            <a:fillRect/>
          </a:stretch>
        </p:blipFill>
        <p:spPr>
          <a:xfrm>
            <a:off x="2915816" y="2924944"/>
            <a:ext cx="6983760" cy="4675239"/>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s-DO" sz="4000" b="1" dirty="0">
                <a:solidFill>
                  <a:schemeClr val="bg1"/>
                </a:solidFill>
                <a:effectLst>
                  <a:outerShdw blurRad="38100" dist="38100" dir="2700000" algn="tl">
                    <a:srgbClr val="000000">
                      <a:alpha val="43137"/>
                    </a:srgbClr>
                  </a:outerShdw>
                </a:effectLst>
                <a:latin typeface="Georgia" pitchFamily="18" charset="0"/>
              </a:rPr>
              <a:t>DESTERRANDO LAS DUDAS</a:t>
            </a:r>
          </a:p>
        </p:txBody>
      </p:sp>
      <p:sp>
        <p:nvSpPr>
          <p:cNvPr id="3" name="Content Placeholder 2"/>
          <p:cNvSpPr>
            <a:spLocks noGrp="1"/>
          </p:cNvSpPr>
          <p:nvPr>
            <p:ph idx="1"/>
          </p:nvPr>
        </p:nvSpPr>
        <p:spPr>
          <a:xfrm>
            <a:off x="457200" y="1600200"/>
            <a:ext cx="5122912" cy="4525963"/>
          </a:xfrm>
        </p:spPr>
        <p:txBody>
          <a:bodyPr vert="horz" lIns="91440" tIns="45720" rIns="91440" bIns="45720" rtlCol="0">
            <a:normAutofit/>
          </a:bodyPr>
          <a:lstStyle/>
          <a:p>
            <a:pPr>
              <a:buFont typeface="Wingdings" pitchFamily="2" charset="2"/>
              <a:buChar char="v"/>
            </a:pPr>
            <a:r>
              <a:rPr lang="es-ES_tradnl" sz="2200" b="1" dirty="0">
                <a:solidFill>
                  <a:schemeClr val="bg1"/>
                </a:solidFill>
                <a:effectLst>
                  <a:outerShdw blurRad="38100" dist="38100" dir="2700000" algn="tl">
                    <a:srgbClr val="000000">
                      <a:alpha val="43137"/>
                    </a:srgbClr>
                  </a:outerShdw>
                </a:effectLst>
                <a:latin typeface="Georgia" pitchFamily="18" charset="0"/>
              </a:rPr>
              <a:t>"Hablemos del Señor Jesús y pensemos en él. Piérdase en él nuestra personalidad. Desterremos toda duda; disipemos nuestros temores. Digamos con el apóstol Pablo: «Y ya no vivo yo, mas vive Cristo en mí; y lo que ahora vivo en la carne, lo vivo en la fe del Hijo de Dios, el cual me amó y se entregó a sí mismo por mí» (Gálatas 2: 20)". (Pág. 32) </a:t>
            </a:r>
            <a:endParaRPr lang="es-DO" sz="2200" b="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addyPlaying.png"/>
          <p:cNvPicPr>
            <a:picLocks noChangeAspect="1"/>
          </p:cNvPicPr>
          <p:nvPr/>
        </p:nvPicPr>
        <p:blipFill>
          <a:blip r:embed="rId2" cstate="print"/>
          <a:stretch>
            <a:fillRect/>
          </a:stretch>
        </p:blipFill>
        <p:spPr>
          <a:xfrm>
            <a:off x="3635896" y="764704"/>
            <a:ext cx="7062014" cy="6858000"/>
          </a:xfrm>
          <a:prstGeom prst="rect">
            <a:avLst/>
          </a:prstGeom>
        </p:spPr>
      </p:pic>
      <p:sp>
        <p:nvSpPr>
          <p:cNvPr id="2" name="Title 1"/>
          <p:cNvSpPr>
            <a:spLocks noGrp="1"/>
          </p:cNvSpPr>
          <p:nvPr>
            <p:ph type="title"/>
          </p:nvPr>
        </p:nvSpPr>
        <p:spPr>
          <a:xfrm>
            <a:off x="467544" y="125760"/>
            <a:ext cx="8229600" cy="1143000"/>
          </a:xfrm>
        </p:spPr>
        <p:txBody>
          <a:bodyPr vert="horz" lIns="91440" tIns="45720" rIns="91440" bIns="45720" rtlCol="0" anchor="ctr">
            <a:normAutofit fontScale="90000"/>
          </a:bodyPr>
          <a:lstStyle/>
          <a:p>
            <a:r>
              <a:rPr lang="es-DO" sz="4000" b="1" dirty="0">
                <a:solidFill>
                  <a:schemeClr val="bg1"/>
                </a:solidFill>
                <a:effectLst>
                  <a:outerShdw blurRad="38100" dist="38100" dir="2700000" algn="tl">
                    <a:srgbClr val="000000">
                      <a:alpha val="43137"/>
                    </a:srgbClr>
                  </a:outerShdw>
                </a:effectLst>
                <a:latin typeface="Georgia" pitchFamily="18" charset="0"/>
              </a:rPr>
              <a:t>CRISTO ES NUESTRA SEGURIDAD</a:t>
            </a:r>
          </a:p>
        </p:txBody>
      </p:sp>
      <p:sp>
        <p:nvSpPr>
          <p:cNvPr id="3" name="Content Placeholder 2"/>
          <p:cNvSpPr>
            <a:spLocks noGrp="1"/>
          </p:cNvSpPr>
          <p:nvPr>
            <p:ph idx="1"/>
          </p:nvPr>
        </p:nvSpPr>
        <p:spPr>
          <a:xfrm>
            <a:off x="457200" y="1600200"/>
            <a:ext cx="5915000" cy="4525963"/>
          </a:xfrm>
        </p:spPr>
        <p:txBody>
          <a:bodyPr vert="horz" lIns="91440" tIns="45720" rIns="91440" bIns="45720" rtlCol="0">
            <a:normAutofit lnSpcReduction="10000"/>
          </a:bodyPr>
          <a:lstStyle/>
          <a:p>
            <a:pPr>
              <a:buFont typeface="Wingdings" pitchFamily="2" charset="2"/>
              <a:buChar char="v"/>
            </a:pPr>
            <a:r>
              <a:rPr lang="es-ES_tradnl" sz="2200" b="1" dirty="0">
                <a:solidFill>
                  <a:schemeClr val="bg1"/>
                </a:solidFill>
                <a:effectLst>
                  <a:outerShdw blurRad="38100" dist="38100" dir="2700000" algn="tl">
                    <a:srgbClr val="000000">
                      <a:alpha val="43137"/>
                    </a:srgbClr>
                  </a:outerShdw>
                </a:effectLst>
                <a:latin typeface="Georgia" pitchFamily="18" charset="0"/>
              </a:rPr>
              <a:t>"Reposemos en Dios. Él puede guardar lo que le hemos confiado. Si nos ponemos en sus manos, él nos hará más que vencedores por medio de Aquel que nos amó". (Pág. 33)</a:t>
            </a:r>
            <a:endParaRPr lang="en-US" sz="2200" b="1" dirty="0">
              <a:solidFill>
                <a:schemeClr val="bg1"/>
              </a:solidFill>
              <a:effectLst>
                <a:outerShdw blurRad="38100" dist="38100" dir="2700000" algn="tl">
                  <a:srgbClr val="000000">
                    <a:alpha val="43137"/>
                  </a:srgbClr>
                </a:outerShdw>
              </a:effectLst>
              <a:latin typeface="Georgia" pitchFamily="18" charset="0"/>
            </a:endParaRPr>
          </a:p>
          <a:p>
            <a:pPr>
              <a:buFont typeface="Wingdings" pitchFamily="2" charset="2"/>
              <a:buChar char="v"/>
            </a:pPr>
            <a:endParaRPr lang="es-DO" sz="2200" b="1" dirty="0">
              <a:solidFill>
                <a:schemeClr val="bg1"/>
              </a:solidFill>
              <a:effectLst>
                <a:outerShdw blurRad="38100" dist="38100" dir="2700000" algn="tl">
                  <a:srgbClr val="000000">
                    <a:alpha val="43137"/>
                  </a:srgbClr>
                </a:outerShdw>
              </a:effectLst>
              <a:latin typeface="Georgia" pitchFamily="18" charset="0"/>
            </a:endParaRPr>
          </a:p>
          <a:p>
            <a:pPr>
              <a:buFont typeface="Wingdings" pitchFamily="2" charset="2"/>
              <a:buChar char="v"/>
            </a:pPr>
            <a:r>
              <a:rPr lang="es-ES_tradnl" sz="2200" b="1" dirty="0">
                <a:solidFill>
                  <a:schemeClr val="bg1"/>
                </a:solidFill>
                <a:effectLst>
                  <a:outerShdw blurRad="38100" dist="38100" dir="2700000" algn="tl">
                    <a:srgbClr val="000000">
                      <a:alpha val="43137"/>
                    </a:srgbClr>
                  </a:outerShdw>
                </a:effectLst>
                <a:latin typeface="Georgia" pitchFamily="18" charset="0"/>
              </a:rPr>
              <a:t>"El que mediante su propia expiación proveyó para el hombre un caudal infinito de poder moral, no dejará de emplear ese poder en nuestro favor […]. Todas las fuerzas satánicas no tienen poder para vencer a un alma que con fe sencilla se apoya en Cristo". (Pág. 33)</a:t>
            </a:r>
            <a:endParaRPr lang="es-DO" sz="2200" b="1" dirty="0">
              <a:solidFill>
                <a:schemeClr val="bg1"/>
              </a:solidFill>
              <a:effectLst>
                <a:outerShdw blurRad="38100" dist="38100" dir="2700000" algn="tl">
                  <a:srgbClr val="000000">
                    <a:alpha val="43137"/>
                  </a:srgbClr>
                </a:outerShdw>
              </a:effectLst>
              <a:latin typeface="Georgia" pitchFamily="18" charset="0"/>
            </a:endParaRPr>
          </a:p>
          <a:p>
            <a:pPr>
              <a:buFont typeface="Wingdings" pitchFamily="2" charset="2"/>
              <a:buChar char="v"/>
            </a:pPr>
            <a:endParaRPr lang="es-DO" sz="2200" b="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rossDraped.png"/>
          <p:cNvPicPr>
            <a:picLocks noChangeAspect="1"/>
          </p:cNvPicPr>
          <p:nvPr/>
        </p:nvPicPr>
        <p:blipFill>
          <a:blip r:embed="rId2" cstate="print"/>
          <a:stretch>
            <a:fillRect/>
          </a:stretch>
        </p:blipFill>
        <p:spPr>
          <a:xfrm>
            <a:off x="5508104" y="908720"/>
            <a:ext cx="4567535" cy="6858000"/>
          </a:xfrm>
          <a:prstGeom prst="rect">
            <a:avLst/>
          </a:prstGeom>
        </p:spPr>
      </p:pic>
      <p:sp>
        <p:nvSpPr>
          <p:cNvPr id="2" name="Title 1"/>
          <p:cNvSpPr>
            <a:spLocks noGrp="1"/>
          </p:cNvSpPr>
          <p:nvPr>
            <p:ph type="title"/>
          </p:nvPr>
        </p:nvSpPr>
        <p:spPr>
          <a:xfrm>
            <a:off x="467544" y="0"/>
            <a:ext cx="8229600" cy="1143000"/>
          </a:xfrm>
        </p:spPr>
        <p:txBody>
          <a:bodyPr vert="horz" lIns="91440" tIns="45720" rIns="91440" bIns="45720" rtlCol="0" anchor="ctr">
            <a:normAutofit/>
          </a:bodyPr>
          <a:lstStyle/>
          <a:p>
            <a:r>
              <a:rPr lang="es-DO" sz="3600" b="1" dirty="0">
                <a:solidFill>
                  <a:schemeClr val="bg1"/>
                </a:solidFill>
                <a:effectLst>
                  <a:outerShdw blurRad="38100" dist="38100" dir="2700000" algn="tl">
                    <a:srgbClr val="000000">
                      <a:alpha val="43137"/>
                    </a:srgbClr>
                  </a:outerShdw>
                </a:effectLst>
                <a:latin typeface="Georgia" pitchFamily="18" charset="0"/>
              </a:rPr>
              <a:t>LA DEUDA FUE PAGADA</a:t>
            </a:r>
          </a:p>
        </p:txBody>
      </p:sp>
      <p:sp>
        <p:nvSpPr>
          <p:cNvPr id="3" name="Content Placeholder 2"/>
          <p:cNvSpPr>
            <a:spLocks noGrp="1"/>
          </p:cNvSpPr>
          <p:nvPr>
            <p:ph idx="1"/>
          </p:nvPr>
        </p:nvSpPr>
        <p:spPr>
          <a:xfrm>
            <a:off x="457200" y="1600200"/>
            <a:ext cx="6059016" cy="4997152"/>
          </a:xfrm>
        </p:spPr>
        <p:txBody>
          <a:bodyPr vert="horz" lIns="91440" tIns="45720" rIns="91440" bIns="45720" rtlCol="0">
            <a:normAutofit/>
          </a:bodyPr>
          <a:lstStyle/>
          <a:p>
            <a:pPr>
              <a:buFont typeface="Wingdings" pitchFamily="2" charset="2"/>
              <a:buChar char="v"/>
            </a:pPr>
            <a:r>
              <a:rPr lang="es-ES_tradnl" sz="2200" b="1" dirty="0">
                <a:solidFill>
                  <a:schemeClr val="bg1"/>
                </a:solidFill>
                <a:effectLst>
                  <a:outerShdw blurRad="38100" dist="38100" dir="2700000" algn="tl">
                    <a:srgbClr val="000000">
                      <a:alpha val="43137"/>
                    </a:srgbClr>
                  </a:outerShdw>
                </a:effectLst>
                <a:latin typeface="Georgia" pitchFamily="18" charset="0"/>
              </a:rPr>
              <a:t>"Se ha dispuesto gracia abundante para que el alma creyente pueda ser preservada del pecado". (Pág. 33)</a:t>
            </a:r>
          </a:p>
          <a:p>
            <a:pPr>
              <a:buFont typeface="Wingdings" pitchFamily="2" charset="2"/>
              <a:buChar char="v"/>
            </a:pPr>
            <a:endParaRPr lang="es-ES_tradnl" sz="2200" b="1" dirty="0">
              <a:solidFill>
                <a:schemeClr val="bg1"/>
              </a:solidFill>
              <a:effectLst>
                <a:outerShdw blurRad="38100" dist="38100" dir="2700000" algn="tl">
                  <a:srgbClr val="000000">
                    <a:alpha val="43137"/>
                  </a:srgbClr>
                </a:outerShdw>
              </a:effectLst>
              <a:latin typeface="Georgia" pitchFamily="18" charset="0"/>
            </a:endParaRPr>
          </a:p>
          <a:p>
            <a:pPr>
              <a:buFont typeface="Wingdings" pitchFamily="2" charset="2"/>
              <a:buChar char="v"/>
            </a:pPr>
            <a:r>
              <a:rPr lang="es-ES_tradnl" sz="2200" b="1" dirty="0">
                <a:solidFill>
                  <a:schemeClr val="bg1"/>
                </a:solidFill>
                <a:effectLst>
                  <a:outerShdw blurRad="38100" dist="38100" dir="2700000" algn="tl">
                    <a:srgbClr val="000000">
                      <a:alpha val="43137"/>
                    </a:srgbClr>
                  </a:outerShdw>
                </a:effectLst>
                <a:latin typeface="Georgia" pitchFamily="18" charset="0"/>
              </a:rPr>
              <a:t>"En él tenemos una ofrenda completa, un sacrificio infinito, un poderoso Salvador, que puede salvar hasta lo último a todos los que vienen a Dios por medio de él. Con amor, viene a revelar al Padre, a reconciliar al hombre con Dios, a hacerlo una nueva criatura, renovada de acuerdo con la imagen de Aquel que lo creó". (Pág. 33) </a:t>
            </a:r>
            <a:endParaRPr lang="es-DO" sz="2200" b="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Worship.png"/>
          <p:cNvPicPr>
            <a:picLocks noChangeAspect="1"/>
          </p:cNvPicPr>
          <p:nvPr/>
        </p:nvPicPr>
        <p:blipFill>
          <a:blip r:embed="rId2" cstate="print"/>
          <a:stretch>
            <a:fillRect/>
          </a:stretch>
        </p:blipFill>
        <p:spPr>
          <a:xfrm>
            <a:off x="-972616" y="0"/>
            <a:ext cx="6898420" cy="6858000"/>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s-DO" sz="3600" b="1" dirty="0">
                <a:solidFill>
                  <a:schemeClr val="bg1"/>
                </a:solidFill>
                <a:effectLst>
                  <a:outerShdw blurRad="38100" dist="38100" dir="2700000" algn="tl">
                    <a:srgbClr val="000000">
                      <a:alpha val="43137"/>
                    </a:srgbClr>
                  </a:outerShdw>
                </a:effectLst>
                <a:latin typeface="Georgia" pitchFamily="18" charset="0"/>
              </a:rPr>
              <a:t>UN PENSAMIENTO FINAL</a:t>
            </a:r>
          </a:p>
        </p:txBody>
      </p:sp>
      <p:sp>
        <p:nvSpPr>
          <p:cNvPr id="3" name="Content Placeholder 2"/>
          <p:cNvSpPr>
            <a:spLocks noGrp="1"/>
          </p:cNvSpPr>
          <p:nvPr>
            <p:ph idx="1"/>
          </p:nvPr>
        </p:nvSpPr>
        <p:spPr>
          <a:xfrm>
            <a:off x="3301008" y="1556792"/>
            <a:ext cx="5663480" cy="4525963"/>
          </a:xfrm>
        </p:spPr>
        <p:txBody>
          <a:bodyPr vert="horz" lIns="91440" tIns="45720" rIns="91440" bIns="45720" rtlCol="0">
            <a:normAutofit lnSpcReduction="10000"/>
          </a:bodyPr>
          <a:lstStyle/>
          <a:p>
            <a:pPr>
              <a:buFont typeface="Wingdings" pitchFamily="2" charset="2"/>
              <a:buChar char="v"/>
            </a:pPr>
            <a:r>
              <a:rPr lang="es-ES_tradnl" sz="2200" b="1" dirty="0">
                <a:solidFill>
                  <a:schemeClr val="bg1"/>
                </a:solidFill>
                <a:effectLst>
                  <a:outerShdw blurRad="38100" dist="38100" dir="2700000" algn="tl">
                    <a:srgbClr val="000000">
                      <a:alpha val="43137"/>
                    </a:srgbClr>
                  </a:outerShdw>
                </a:effectLst>
                <a:latin typeface="Georgia" pitchFamily="18" charset="0"/>
              </a:rPr>
              <a:t>"No puede ser vencido el que se arrepiente de sus pecados y acepta el don de la vida del Hijo de Dios. Aferrándose por fe de la naturaleza divina, llega a ser un hijo de Dios. Ora, cree. Cuando es tentado y probado, demanda el poder que Cristo dio con su muerte, y vence mediante la gracia de Jesús. Esto necesita entender cada pecador. Debe arrepentirse de sus pecados, debe creer en el poder de Cristo, y debe aceptar ese poder que salva y protege del pecado". (Pág. 32) </a:t>
            </a:r>
            <a:endParaRPr lang="es-DO" sz="2200" b="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644</Words>
  <Application>Microsoft Office PowerPoint</Application>
  <PresentationFormat>Presentación en pantalla (4:3)</PresentationFormat>
  <Paragraphs>22</Paragraphs>
  <Slides>7</Slides>
  <Notes>1</Notes>
  <HiddenSlides>0</HiddenSlides>
  <MMClips>0</MMClips>
  <ScaleCrop>false</ScaleCrop>
  <HeadingPairs>
    <vt:vector size="4" baseType="variant">
      <vt:variant>
        <vt:lpstr>Tema</vt:lpstr>
      </vt:variant>
      <vt:variant>
        <vt:i4>1</vt:i4>
      </vt:variant>
      <vt:variant>
        <vt:lpstr>Títulos de diapositiva</vt:lpstr>
      </vt:variant>
      <vt:variant>
        <vt:i4>7</vt:i4>
      </vt:variant>
    </vt:vector>
  </HeadingPairs>
  <TitlesOfParts>
    <vt:vector size="8" baseType="lpstr">
      <vt:lpstr>Tema de Office</vt:lpstr>
      <vt:lpstr>NUESTRA MAYOR NECESIDAD</vt:lpstr>
      <vt:lpstr>VIVIENDO CON SEGURIDAD</vt:lpstr>
      <vt:lpstr>SALVACIÓN AHORA</vt:lpstr>
      <vt:lpstr>DESTERRANDO LAS DUDAS</vt:lpstr>
      <vt:lpstr>CRISTO ES NUESTRA SEGURIDAD</vt:lpstr>
      <vt:lpstr>LA DEUDA FUE PAGADA</vt:lpstr>
      <vt:lpstr>UN PENSAMIENTO FINAL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B2</dc:creator>
  <cp:lastModifiedBy>rgpublicidad</cp:lastModifiedBy>
  <cp:revision>5</cp:revision>
  <dcterms:created xsi:type="dcterms:W3CDTF">2011-02-06T15:56:09Z</dcterms:created>
  <dcterms:modified xsi:type="dcterms:W3CDTF">2011-02-10T19:52:51Z</dcterms:modified>
</cp:coreProperties>
</file>