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63511A2-03C0-4DC3-B49A-CC82CC9619A0}" type="datetimeFigureOut">
              <a:rPr lang="es-DO" smtClean="0"/>
              <a:pPr/>
              <a:t>10/02/2011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87B77977-0502-47A5-80CE-F5F4757E55C4}" type="slidenum">
              <a:rPr lang="es-DO" smtClean="0"/>
              <a:pPr/>
              <a:t>‹Nº›</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3511A2-03C0-4DC3-B49A-CC82CC9619A0}" type="datetimeFigureOut">
              <a:rPr lang="es-DO" smtClean="0"/>
              <a:pPr/>
              <a:t>10/02/2011</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77977-0502-47A5-80CE-F5F4757E55C4}" type="slidenum">
              <a:rPr lang="es-DO" smtClean="0"/>
              <a:pPr/>
              <a:t>‹Nº›</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7 Imagen" descr="ILoveJesus.png"/>
          <p:cNvPicPr>
            <a:picLocks noChangeAspect="1"/>
          </p:cNvPicPr>
          <p:nvPr/>
        </p:nvPicPr>
        <p:blipFill>
          <a:blip r:embed="rId3" cstate="print"/>
          <a:stretch>
            <a:fillRect/>
          </a:stretch>
        </p:blipFill>
        <p:spPr>
          <a:xfrm>
            <a:off x="-1044624" y="980728"/>
            <a:ext cx="9042063" cy="6781548"/>
          </a:xfrm>
          <a:prstGeom prst="rect">
            <a:avLst/>
          </a:prstGeom>
        </p:spPr>
      </p:pic>
      <p:sp>
        <p:nvSpPr>
          <p:cNvPr id="5" name="Subtitle 4"/>
          <p:cNvSpPr>
            <a:spLocks noGrp="1"/>
          </p:cNvSpPr>
          <p:nvPr>
            <p:ph type="subTitle" idx="1"/>
          </p:nvPr>
        </p:nvSpPr>
        <p:spPr>
          <a:xfrm>
            <a:off x="3347864" y="4653136"/>
            <a:ext cx="5536704" cy="1752600"/>
          </a:xfrm>
        </p:spPr>
        <p:txBody>
          <a:bodyPr>
            <a:normAutofit/>
          </a:bodyPr>
          <a:lstStyle/>
          <a:p>
            <a:r>
              <a:rPr lang="es-DO" sz="2400" b="1" i="1" dirty="0" smtClean="0">
                <a:solidFill>
                  <a:schemeClr val="bg1"/>
                </a:solidFill>
                <a:effectLst>
                  <a:outerShdw blurRad="38100" dist="38100" dir="2700000" algn="tl">
                    <a:srgbClr val="000000">
                      <a:alpha val="43137"/>
                    </a:srgbClr>
                  </a:outerShdw>
                </a:effectLst>
                <a:latin typeface="Georgia" pitchFamily="18" charset="0"/>
              </a:rPr>
              <a:t>Seminario correspondiente al </a:t>
            </a:r>
            <a:r>
              <a:rPr lang="es-DO" sz="2400" b="1" i="1" dirty="0" smtClean="0">
                <a:solidFill>
                  <a:schemeClr val="bg1"/>
                </a:solidFill>
                <a:effectLst>
                  <a:outerShdw blurRad="38100" dist="38100" dir="2700000" algn="tl">
                    <a:srgbClr val="000000">
                      <a:alpha val="43137"/>
                    </a:srgbClr>
                  </a:outerShdw>
                </a:effectLst>
                <a:latin typeface="Georgia" pitchFamily="18" charset="0"/>
              </a:rPr>
              <a:t>capítulo </a:t>
            </a:r>
            <a:r>
              <a:rPr lang="es-DO" sz="2400" b="1" i="1" dirty="0" smtClean="0">
                <a:solidFill>
                  <a:schemeClr val="bg1"/>
                </a:solidFill>
                <a:effectLst>
                  <a:outerShdw blurRad="38100" dist="38100" dir="2700000" algn="tl">
                    <a:srgbClr val="000000">
                      <a:alpha val="43137"/>
                    </a:srgbClr>
                  </a:outerShdw>
                </a:effectLst>
                <a:latin typeface="Georgia" pitchFamily="18" charset="0"/>
              </a:rPr>
              <a:t>tres: "Entendiendo la Fe Salvadora"</a:t>
            </a:r>
            <a:endParaRPr lang="es-DO" sz="2400" b="1" i="1" dirty="0">
              <a:solidFill>
                <a:schemeClr val="bg1"/>
              </a:solidFill>
              <a:effectLst>
                <a:outerShdw blurRad="38100" dist="38100" dir="2700000" algn="tl">
                  <a:srgbClr val="000000">
                    <a:alpha val="43137"/>
                  </a:srgbClr>
                </a:outerShdw>
              </a:effectLst>
              <a:latin typeface="Georgia" pitchFamily="18" charset="0"/>
            </a:endParaRPr>
          </a:p>
        </p:txBody>
      </p:sp>
      <p:pic>
        <p:nvPicPr>
          <p:cNvPr id="6" name="5 Imagen" descr="R1.png"/>
          <p:cNvPicPr>
            <a:picLocks noChangeAspect="1"/>
          </p:cNvPicPr>
          <p:nvPr/>
        </p:nvPicPr>
        <p:blipFill>
          <a:blip r:embed="rId4" cstate="print"/>
          <a:stretch>
            <a:fillRect/>
          </a:stretch>
        </p:blipFill>
        <p:spPr>
          <a:xfrm>
            <a:off x="827584" y="-171400"/>
            <a:ext cx="7847856" cy="4094534"/>
          </a:xfrm>
          <a:prstGeom prst="rect">
            <a:avLst/>
          </a:prstGeom>
        </p:spPr>
      </p:pic>
      <p:sp>
        <p:nvSpPr>
          <p:cNvPr id="9" name="Title 1"/>
          <p:cNvSpPr>
            <a:spLocks noGrp="1"/>
          </p:cNvSpPr>
          <p:nvPr>
            <p:ph type="ctrTitle"/>
          </p:nvPr>
        </p:nvSpPr>
        <p:spPr>
          <a:xfrm>
            <a:off x="1954509" y="2190649"/>
            <a:ext cx="6670678" cy="927232"/>
          </a:xfrm>
        </p:spPr>
        <p:txBody>
          <a:bodyPr>
            <a:normAutofit/>
          </a:bodyPr>
          <a:lstStyle/>
          <a:p>
            <a:r>
              <a:rPr lang="es-DO" sz="2700" b="1" i="1" dirty="0" smtClean="0">
                <a:solidFill>
                  <a:srgbClr val="FFC000"/>
                </a:solidFill>
                <a:effectLst>
                  <a:outerShdw blurRad="38100" dist="38100" dir="2700000" algn="tl">
                    <a:srgbClr val="000000">
                      <a:alpha val="43137"/>
                    </a:srgbClr>
                  </a:outerShdw>
                </a:effectLst>
                <a:latin typeface="Georgia" pitchFamily="18" charset="0"/>
              </a:rPr>
              <a:t>NUESTRA MAYOR NECESIDAD</a:t>
            </a:r>
            <a:endParaRPr lang="es-DO" sz="2700" b="1" i="1" dirty="0">
              <a:solidFill>
                <a:srgbClr val="FFC000"/>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b="1" i="1" dirty="0" smtClean="0">
                <a:solidFill>
                  <a:schemeClr val="bg1"/>
                </a:solidFill>
                <a:effectLst>
                  <a:outerShdw blurRad="38100" dist="38100" dir="2700000" algn="tl">
                    <a:srgbClr val="000000">
                      <a:alpha val="43137"/>
                    </a:srgbClr>
                  </a:outerShdw>
                </a:effectLst>
                <a:latin typeface="Georgia" pitchFamily="18" charset="0"/>
              </a:rPr>
              <a:t>LA </a:t>
            </a:r>
            <a:r>
              <a:rPr lang="es-DO" b="1" i="1" dirty="0" smtClean="0">
                <a:solidFill>
                  <a:schemeClr val="bg1"/>
                </a:solidFill>
                <a:effectLst>
                  <a:outerShdw blurRad="38100" dist="38100" dir="2700000" algn="tl">
                    <a:srgbClr val="000000">
                      <a:alpha val="43137"/>
                    </a:srgbClr>
                  </a:outerShdw>
                </a:effectLst>
                <a:latin typeface="Georgia" pitchFamily="18" charset="0"/>
              </a:rPr>
              <a:t>ÚNICA CONDICIÓN</a:t>
            </a:r>
            <a:endParaRPr lang="es-DO" b="1" i="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s-ES_tradnl" sz="2000" b="1" i="1" dirty="0" smtClean="0">
                <a:solidFill>
                  <a:schemeClr val="bg1"/>
                </a:solidFill>
                <a:effectLst>
                  <a:outerShdw blurRad="38100" dist="38100" dir="2700000" algn="tl">
                    <a:srgbClr val="000000">
                      <a:alpha val="43137"/>
                    </a:srgbClr>
                  </a:outerShdw>
                </a:effectLst>
                <a:latin typeface="Georgia" pitchFamily="18" charset="0"/>
              </a:rPr>
              <a:t>"Muchos reconocen que Jesucristo es el Salvador del mundo, pero al mismo tiempo se mantienen apartados de él y no aprovechan la ocasión de arrepentirse de sus pecados y de aceptar a Jesús como a su Salvador personal. Su fe es simplemente el asentimiento de la verdad en su mente y en su juicio, pero la verdad no penetra en el corazón para que santifique el alma y transforme el carácter [...]". (Pág. 19-20)</a:t>
            </a:r>
          </a:p>
          <a:p>
            <a:pPr>
              <a:buFont typeface="Wingdings" pitchFamily="2" charset="2"/>
              <a:buChar char="Ø"/>
            </a:pPr>
            <a:endParaRPr lang="es-ES_tradnl" sz="2000" b="1" i="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2000" b="1" i="1" dirty="0" smtClean="0">
                <a:solidFill>
                  <a:schemeClr val="bg1"/>
                </a:solidFill>
                <a:effectLst>
                  <a:outerShdw blurRad="38100" dist="38100" dir="2700000" algn="tl">
                    <a:srgbClr val="000000">
                      <a:alpha val="43137"/>
                    </a:srgbClr>
                  </a:outerShdw>
                </a:effectLst>
                <a:latin typeface="Georgia" pitchFamily="18" charset="0"/>
              </a:rPr>
              <a:t>"La fe es la única condición por la cual se puede obtener la justificación, y la fe implica no solo creer, sino confiar […]". (Pág. 19)</a:t>
            </a:r>
            <a:endParaRPr lang="en-US" sz="2000" b="1" i="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n-US" sz="2000" b="1" i="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s-DO" b="1" i="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DO" b="1" i="1" dirty="0" smtClean="0">
                <a:solidFill>
                  <a:schemeClr val="bg1"/>
                </a:solidFill>
                <a:effectLst>
                  <a:outerShdw blurRad="38100" dist="38100" dir="2700000" algn="tl">
                    <a:srgbClr val="000000">
                      <a:alpha val="43137"/>
                    </a:srgbClr>
                  </a:outerShdw>
                </a:effectLst>
                <a:latin typeface="Georgia" pitchFamily="18" charset="0"/>
              </a:rPr>
              <a:t>SOLO POR FE</a:t>
            </a:r>
            <a:endParaRPr lang="es-DO" b="1" i="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s-ES_tradnl" sz="2000" b="1" i="1" dirty="0" smtClean="0">
                <a:solidFill>
                  <a:schemeClr val="bg1"/>
                </a:solidFill>
                <a:effectLst>
                  <a:outerShdw blurRad="38100" dist="38100" dir="2700000" algn="tl">
                    <a:srgbClr val="000000">
                      <a:alpha val="43137"/>
                    </a:srgbClr>
                  </a:outerShdw>
                </a:effectLst>
                <a:latin typeface="Georgia" pitchFamily="18" charset="0"/>
              </a:rPr>
              <a:t>"Nadie puede ser justificado por ninguna clase de obras propias. Puede ser liberado de la culpabilidad del pecado, de la condenación de la ley, del castigo de la transgresión solo por virtud de los sufrimientos, muerte y resurrección de Cristo". (Pág. 19)</a:t>
            </a:r>
          </a:p>
          <a:p>
            <a:pPr>
              <a:buFont typeface="Wingdings" pitchFamily="2" charset="2"/>
              <a:buChar char="Ø"/>
            </a:pPr>
            <a:endParaRPr lang="es-ES_tradnl" sz="2000" b="1" i="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2000" b="1" i="1" dirty="0" smtClean="0">
                <a:solidFill>
                  <a:schemeClr val="bg1"/>
                </a:solidFill>
                <a:effectLst>
                  <a:outerShdw blurRad="38100" dist="38100" dir="2700000" algn="tl">
                    <a:srgbClr val="000000">
                      <a:alpha val="43137"/>
                    </a:srgbClr>
                  </a:outerShdw>
                </a:effectLst>
                <a:latin typeface="Georgia" pitchFamily="18" charset="0"/>
              </a:rPr>
              <a:t>"Cuando Dios perdona al pecador, le condona el castigo que merece y lo trata como si no hubiera pecado, lo recibe dentro del favor divino y lo justifica por los méritos de la justicia de Cristo. El pecador únicamente puede ser justificado mediante la fe en la expiación efectuada por el amado Hijo de Dios, que se convirtió en un sacrificio por los pecados del mundo culpable". (Pág. 19) </a:t>
            </a:r>
            <a:endParaRPr lang="es-DO" sz="2000" b="1" i="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DO" b="1" i="1" dirty="0" smtClean="0">
                <a:solidFill>
                  <a:schemeClr val="bg1"/>
                </a:solidFill>
                <a:effectLst>
                  <a:outerShdw blurRad="38100" dist="38100" dir="2700000" algn="tl">
                    <a:srgbClr val="000000">
                      <a:alpha val="43137"/>
                    </a:srgbClr>
                  </a:outerShdw>
                </a:effectLst>
                <a:latin typeface="Georgia" pitchFamily="18" charset="0"/>
              </a:rPr>
              <a:t>QUÉ ES </a:t>
            </a:r>
            <a:r>
              <a:rPr lang="es-DO" b="1" i="1" dirty="0" smtClean="0">
                <a:solidFill>
                  <a:schemeClr val="bg1"/>
                </a:solidFill>
                <a:effectLst>
                  <a:outerShdw blurRad="38100" dist="38100" dir="2700000" algn="tl">
                    <a:srgbClr val="000000">
                      <a:alpha val="43137"/>
                    </a:srgbClr>
                  </a:outerShdw>
                </a:effectLst>
                <a:latin typeface="Georgia" pitchFamily="18" charset="0"/>
              </a:rPr>
              <a:t>LA FE SALVADORA?</a:t>
            </a:r>
            <a:endParaRPr lang="es-DO" b="1" i="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s-ES_tradnl" sz="2000" b="1" i="1" dirty="0" smtClean="0">
                <a:solidFill>
                  <a:schemeClr val="bg1"/>
                </a:solidFill>
                <a:effectLst>
                  <a:outerShdw blurRad="38100" dist="38100" dir="2700000" algn="tl">
                    <a:srgbClr val="000000">
                      <a:alpha val="43137"/>
                    </a:srgbClr>
                  </a:outerShdw>
                </a:effectLst>
                <a:latin typeface="Georgia" pitchFamily="18" charset="0"/>
              </a:rPr>
              <a:t>"La fe que es para salvación no es una fe casual, no es el mero consentimiento del intelecto; es la creencia arraigada en el corazón que acepta a Cristo como a un Salvador personal, segura de que él puede salvar perpetuamente a todos los que acuden a Dios mediante él".        (Pág. 20)</a:t>
            </a:r>
          </a:p>
          <a:p>
            <a:pPr>
              <a:buFont typeface="Wingdings" pitchFamily="2" charset="2"/>
              <a:buChar char="Ø"/>
            </a:pPr>
            <a:endParaRPr lang="es-ES_tradnl" sz="2000" b="1" i="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r>
              <a:rPr lang="es-ES_tradnl" sz="2000" b="1" i="1" dirty="0" smtClean="0">
                <a:solidFill>
                  <a:schemeClr val="bg1"/>
                </a:solidFill>
                <a:effectLst>
                  <a:outerShdw blurRad="38100" dist="38100" dir="2700000" algn="tl">
                    <a:srgbClr val="000000">
                      <a:alpha val="43137"/>
                    </a:srgbClr>
                  </a:outerShdw>
                </a:effectLst>
                <a:latin typeface="Georgia" pitchFamily="18" charset="0"/>
              </a:rPr>
              <a:t>" Creer que él salvará a otros pero que no te salvará a ti, no es fe ge­nuina. Sin embargo, cuando el alma se aferra de Cristo como de la única esperanza de salvación, entonces se manifiesta la fe genuina. Esa fe induce a su poseedor a colocar todos los afectos del alma en Cristo. Su comprensión está bajo el dominio del Espíritu Santo y su carácter se modela de acuerdo con la semejanza divina". (Pág. 20) </a:t>
            </a:r>
            <a:endParaRPr lang="es-DO" sz="2000" b="1" i="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JumpStart.png"/>
          <p:cNvPicPr>
            <a:picLocks noChangeAspect="1"/>
          </p:cNvPicPr>
          <p:nvPr/>
        </p:nvPicPr>
        <p:blipFill>
          <a:blip r:embed="rId2" cstate="print"/>
          <a:stretch>
            <a:fillRect/>
          </a:stretch>
        </p:blipFill>
        <p:spPr>
          <a:xfrm>
            <a:off x="2555776" y="776882"/>
            <a:ext cx="9144000" cy="6081118"/>
          </a:xfrm>
          <a:prstGeom prst="rect">
            <a:avLst/>
          </a:prstGeom>
        </p:spPr>
      </p:pic>
      <p:sp>
        <p:nvSpPr>
          <p:cNvPr id="2" name="Title 1"/>
          <p:cNvSpPr>
            <a:spLocks noGrp="1"/>
          </p:cNvSpPr>
          <p:nvPr>
            <p:ph type="title"/>
          </p:nvPr>
        </p:nvSpPr>
        <p:spPr/>
        <p:txBody>
          <a:bodyPr/>
          <a:lstStyle/>
          <a:p>
            <a:r>
              <a:rPr lang="es-DO" b="1" i="1" dirty="0" smtClean="0">
                <a:solidFill>
                  <a:schemeClr val="bg1"/>
                </a:solidFill>
                <a:effectLst>
                  <a:outerShdw blurRad="38100" dist="38100" dir="2700000" algn="tl">
                    <a:srgbClr val="000000">
                      <a:alpha val="43137"/>
                    </a:srgbClr>
                  </a:outerShdw>
                </a:effectLst>
                <a:latin typeface="Georgia" pitchFamily="18" charset="0"/>
              </a:rPr>
              <a:t>UN PENSAMIENTO FINAL</a:t>
            </a:r>
            <a:endParaRPr lang="es-DO" b="1" i="1" dirty="0">
              <a:solidFill>
                <a:schemeClr val="bg1"/>
              </a:solidFill>
              <a:effectLst>
                <a:outerShdw blurRad="38100" dist="38100" dir="2700000" algn="tl">
                  <a:srgbClr val="000000">
                    <a:alpha val="43137"/>
                  </a:srgbClr>
                </a:outerShdw>
              </a:effectLst>
              <a:latin typeface="Georgia" pitchFamily="18" charset="0"/>
            </a:endParaRPr>
          </a:p>
        </p:txBody>
      </p:sp>
      <p:sp>
        <p:nvSpPr>
          <p:cNvPr id="3" name="Content Placeholder 2"/>
          <p:cNvSpPr>
            <a:spLocks noGrp="1"/>
          </p:cNvSpPr>
          <p:nvPr>
            <p:ph idx="1"/>
          </p:nvPr>
        </p:nvSpPr>
        <p:spPr>
          <a:xfrm>
            <a:off x="467544" y="1916832"/>
            <a:ext cx="6059016" cy="4525963"/>
          </a:xfrm>
        </p:spPr>
        <p:txBody>
          <a:bodyPr>
            <a:normAutofit fontScale="92500" lnSpcReduction="10000"/>
          </a:bodyPr>
          <a:lstStyle/>
          <a:p>
            <a:pPr>
              <a:buFont typeface="Wingdings" pitchFamily="2" charset="2"/>
              <a:buChar char="Ø"/>
            </a:pPr>
            <a:r>
              <a:rPr lang="es-ES_tradnl" sz="2400" b="1" i="1" dirty="0" smtClean="0">
                <a:solidFill>
                  <a:schemeClr val="bg1"/>
                </a:solidFill>
                <a:effectLst>
                  <a:outerShdw blurRad="38100" dist="38100" dir="2700000" algn="tl">
                    <a:srgbClr val="000000">
                      <a:alpha val="43137"/>
                    </a:srgbClr>
                  </a:outerShdw>
                </a:effectLst>
                <a:latin typeface="Georgia" pitchFamily="18" charset="0"/>
              </a:rPr>
              <a:t>"Toda la obra es del Señor de principio a fin. El pecador que perece puede decir: «Soy un pecador perdido, pero Cristo vino a buscar y a salvar lo que se había perdido. Él dice: “No he venido a llamar a justos, sino a pecadores” (Marcos 2: 17). Soy pecador y Cris­to murió en la cruz del Calvario para salvarme. No necesito permanecer un solo momento más sin ser salvado. Él murió y resucitó para mi justificación y me salvará ahora. Acepto el perdón que ha prometido»". (Pág. 21)</a:t>
            </a:r>
            <a:endParaRPr lang="en-US" sz="2400" b="1" i="1" dirty="0" smtClean="0">
              <a:solidFill>
                <a:schemeClr val="bg1"/>
              </a:solidFill>
              <a:effectLst>
                <a:outerShdw blurRad="38100" dist="38100" dir="2700000" algn="tl">
                  <a:srgbClr val="000000">
                    <a:alpha val="43137"/>
                  </a:srgbClr>
                </a:outerShdw>
              </a:effectLst>
              <a:latin typeface="Georgia" pitchFamily="18" charset="0"/>
            </a:endParaRPr>
          </a:p>
          <a:p>
            <a:pPr>
              <a:buFont typeface="Wingdings" pitchFamily="2" charset="2"/>
              <a:buChar char="Ø"/>
            </a:pPr>
            <a:endParaRPr lang="es-DO" sz="2400" b="1" i="1" dirty="0">
              <a:solidFill>
                <a:schemeClr val="bg1"/>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528</Words>
  <Application>Microsoft Office PowerPoint</Application>
  <PresentationFormat>Presentación en pantalla (4:3)</PresentationFormat>
  <Paragraphs>16</Paragraphs>
  <Slides>5</Slides>
  <Notes>0</Notes>
  <HiddenSlides>0</HiddenSlides>
  <MMClips>0</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Tema de Office</vt:lpstr>
      <vt:lpstr>NUESTRA MAYOR NECESIDAD</vt:lpstr>
      <vt:lpstr>LA ÚNICA CONDICIÓN</vt:lpstr>
      <vt:lpstr>SOLO POR FE</vt:lpstr>
      <vt:lpstr>QUÉ ES LA FE SALVADORA?</vt:lpstr>
      <vt:lpstr>UN PENSAMIENTO FINAL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B2</dc:creator>
  <cp:lastModifiedBy>rgpublicidad</cp:lastModifiedBy>
  <cp:revision>3</cp:revision>
  <dcterms:created xsi:type="dcterms:W3CDTF">2011-02-04T01:16:39Z</dcterms:created>
  <dcterms:modified xsi:type="dcterms:W3CDTF">2011-02-10T19:48:02Z</dcterms:modified>
</cp:coreProperties>
</file>