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5C69ED-6FB2-441D-B284-D45FBD3EA5E2}"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277A6833-5B39-4F79-85FC-3998F8F45AB7}"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C69ED-6FB2-441D-B284-D45FBD3EA5E2}"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A6833-5B39-4F79-85FC-3998F8F45AB7}"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8" name="7 Imagen" descr="WalkByFaith_Soft_Edge.png"/>
          <p:cNvPicPr>
            <a:picLocks noChangeAspect="1"/>
          </p:cNvPicPr>
          <p:nvPr/>
        </p:nvPicPr>
        <p:blipFill>
          <a:blip r:embed="rId3" cstate="print"/>
          <a:stretch>
            <a:fillRect/>
          </a:stretch>
        </p:blipFill>
        <p:spPr>
          <a:xfrm>
            <a:off x="4139952" y="1844824"/>
            <a:ext cx="5488832" cy="5488832"/>
          </a:xfrm>
          <a:prstGeom prst="rect">
            <a:avLst/>
          </a:prstGeom>
        </p:spPr>
      </p:pic>
      <p:sp>
        <p:nvSpPr>
          <p:cNvPr id="5" name="Subtitle 4"/>
          <p:cNvSpPr>
            <a:spLocks noGrp="1"/>
          </p:cNvSpPr>
          <p:nvPr>
            <p:ph type="subTitle" idx="1"/>
          </p:nvPr>
        </p:nvSpPr>
        <p:spPr>
          <a:xfrm>
            <a:off x="0" y="4653136"/>
            <a:ext cx="5652120" cy="1752600"/>
          </a:xfrm>
        </p:spPr>
        <p:txBody>
          <a:bodyPr>
            <a:normAutofit/>
          </a:bodyPr>
          <a:lstStyle/>
          <a:p>
            <a:r>
              <a:rPr lang="es-DO" sz="2400" b="1" i="1" dirty="0" smtClean="0">
                <a:solidFill>
                  <a:schemeClr val="bg1"/>
                </a:solidFill>
                <a:latin typeface="Georgia" pitchFamily="18" charset="0"/>
              </a:rPr>
              <a:t>Seminario correspondiente al </a:t>
            </a:r>
            <a:r>
              <a:rPr lang="es-DO" sz="2400" b="1" i="1" dirty="0" smtClean="0">
                <a:solidFill>
                  <a:schemeClr val="bg1"/>
                </a:solidFill>
                <a:latin typeface="Georgia" pitchFamily="18" charset="0"/>
              </a:rPr>
              <a:t>capítulo </a:t>
            </a:r>
            <a:r>
              <a:rPr lang="es-DO" sz="2400" b="1" i="1" dirty="0" smtClean="0">
                <a:solidFill>
                  <a:schemeClr val="bg1"/>
                </a:solidFill>
                <a:latin typeface="Georgia" pitchFamily="18" charset="0"/>
              </a:rPr>
              <a:t>cinco: "Manteniendo el Equilibrio"</a:t>
            </a:r>
            <a:endParaRPr lang="es-DO" sz="2400" b="1" i="1" dirty="0">
              <a:solidFill>
                <a:schemeClr val="bg1"/>
              </a:solidFill>
              <a:latin typeface="Georgia" pitchFamily="18" charset="0"/>
            </a:endParaRPr>
          </a:p>
        </p:txBody>
      </p:sp>
      <p:pic>
        <p:nvPicPr>
          <p:cNvPr id="6" name="5 Imagen" descr="R1.png"/>
          <p:cNvPicPr>
            <a:picLocks noChangeAspect="1"/>
          </p:cNvPicPr>
          <p:nvPr/>
        </p:nvPicPr>
        <p:blipFill>
          <a:blip r:embed="rId4" cstate="print"/>
          <a:stretch>
            <a:fillRect/>
          </a:stretch>
        </p:blipFill>
        <p:spPr>
          <a:xfrm>
            <a:off x="-468560" y="-675456"/>
            <a:ext cx="9144000" cy="4770782"/>
          </a:xfrm>
          <a:prstGeom prst="rect">
            <a:avLst/>
          </a:prstGeom>
        </p:spPr>
      </p:pic>
      <p:sp>
        <p:nvSpPr>
          <p:cNvPr id="9" name="Title 1"/>
          <p:cNvSpPr>
            <a:spLocks noGrp="1"/>
          </p:cNvSpPr>
          <p:nvPr>
            <p:ph type="ctrTitle"/>
          </p:nvPr>
        </p:nvSpPr>
        <p:spPr>
          <a:xfrm>
            <a:off x="755576" y="1916832"/>
            <a:ext cx="7772400" cy="1143001"/>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s-DO" b="1" dirty="0" smtClean="0">
                <a:solidFill>
                  <a:srgbClr val="FFC000"/>
                </a:solidFill>
                <a:effectLst>
                  <a:outerShdw blurRad="38100" dist="38100" dir="2700000" algn="tl">
                    <a:srgbClr val="000000">
                      <a:alpha val="43137"/>
                    </a:srgbClr>
                  </a:outerShdw>
                </a:effectLst>
                <a:latin typeface="Georgia" pitchFamily="18" charset="0"/>
              </a:rPr>
              <a:t>CONSEJOS PARA MANTENER EL EQUILIBRIO</a:t>
            </a:r>
            <a:endParaRPr lang="es-DO" b="1" dirty="0">
              <a:solidFill>
                <a:srgbClr val="FFC000"/>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916832"/>
            <a:ext cx="8229600" cy="4525963"/>
          </a:xfrm>
        </p:spPr>
        <p:txBody>
          <a:bodyPr/>
          <a:lstStyle/>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"Sed muy cuidadosos, mis hermanos, en cuanto a la forma de presentar el tema de la fe y las obras ante los oyentes, no sea que las mentes se confundan [...]". (Pág. 31)</a:t>
            </a:r>
          </a:p>
          <a:p>
            <a:pPr>
              <a:buFont typeface="Wingdings" pitchFamily="2" charset="2"/>
              <a:buChar char="Ø"/>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No presente nadie la idea de que el hombre tiene poco o nada que hacer en la gran obra de vencer, pues Dios no hace nada para el hombre sin su cooperación. </a:t>
            </a:r>
          </a:p>
          <a:p>
            <a:pPr>
              <a:buFont typeface="Wingdings" pitchFamily="2" charset="2"/>
              <a:buChar char="Ø"/>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"Tampoco se diga que después de que habéis hecho todo lo que podéis de vuestra parte, Jesús os ayudará. Cristo ha dicho: «Separados de mí nada podéis hacer»" (Juan 15: 5). (Pág. 31)</a:t>
            </a:r>
          </a:p>
          <a:p>
            <a:pP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s-DO" b="1" dirty="0" smtClean="0">
                <a:solidFill>
                  <a:srgbClr val="FFC000"/>
                </a:solidFill>
                <a:effectLst>
                  <a:outerShdw blurRad="38100" dist="38100" dir="2700000" algn="tl">
                    <a:srgbClr val="000000">
                      <a:alpha val="43137"/>
                    </a:srgbClr>
                  </a:outerShdw>
                </a:effectLst>
                <a:latin typeface="Georgia" pitchFamily="18" charset="0"/>
              </a:rPr>
              <a:t>COOPERANDO CON DIOS</a:t>
            </a:r>
            <a:endParaRPr lang="es-DO" b="1" dirty="0">
              <a:solidFill>
                <a:srgbClr val="FFC000"/>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916832"/>
            <a:ext cx="8229600" cy="4525963"/>
          </a:xfrm>
        </p:spPr>
        <p:txBody>
          <a:bodyPr/>
          <a:lstStyle/>
          <a:p>
            <a:pPr>
              <a:buFont typeface="Wingdings" pitchFamily="2" charset="2"/>
              <a:buChar char="Ø"/>
            </a:pPr>
            <a:r>
              <a:rPr lang="es-ES_tradnl" sz="1800" b="1" dirty="0" smtClean="0">
                <a:solidFill>
                  <a:schemeClr val="bg1"/>
                </a:solidFill>
                <a:effectLst>
                  <a:outerShdw blurRad="38100" dist="38100" dir="2700000" algn="tl">
                    <a:srgbClr val="000000">
                      <a:alpha val="43137"/>
                    </a:srgbClr>
                  </a:outerShdw>
                </a:effectLst>
                <a:latin typeface="Georgia" pitchFamily="18" charset="0"/>
              </a:rPr>
              <a:t>"Desde el principio hasta el fin, el hombre ha de ser colaborador con Dios. A menos que el Espíritu Santo actúe sobre el corazón humano, tropezaremos y caeremos a cada paso. Los esfuerzos del hombre solo no son nada sino inutilidad, pero la cooperación con Cristo significa victoria [...]". (Pág. 31)</a:t>
            </a:r>
          </a:p>
          <a:p>
            <a:pPr>
              <a:buFont typeface="Wingdings" pitchFamily="2" charset="2"/>
              <a:buChar char="Ø"/>
            </a:pPr>
            <a:endParaRPr lang="es-ES_tradnl" sz="18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1800" b="1" dirty="0" smtClean="0">
                <a:solidFill>
                  <a:schemeClr val="bg1"/>
                </a:solidFill>
                <a:effectLst>
                  <a:outerShdw blurRad="38100" dist="38100" dir="2700000" algn="tl">
                    <a:srgbClr val="000000">
                      <a:alpha val="43137"/>
                    </a:srgbClr>
                  </a:outerShdw>
                </a:effectLst>
                <a:latin typeface="Georgia" pitchFamily="18" charset="0"/>
              </a:rPr>
              <a:t>"Nunca dejéis en la mente la impresión de que hay poco o nada que hacer de parte del hombre, sino más bien enseñad que el hombre ha de cooperar con Dios para que pueda vencer". (Pág. 31)</a:t>
            </a:r>
          </a:p>
          <a:p>
            <a:pPr>
              <a:buFont typeface="Wingdings" pitchFamily="2" charset="2"/>
              <a:buChar char="Ø"/>
            </a:pPr>
            <a:endParaRPr lang="es-ES_tradnl" sz="18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1800" b="1" dirty="0" smtClean="0">
                <a:solidFill>
                  <a:schemeClr val="bg1"/>
                </a:solidFill>
                <a:effectLst>
                  <a:outerShdw blurRad="38100" dist="38100" dir="2700000" algn="tl">
                    <a:srgbClr val="000000">
                      <a:alpha val="43137"/>
                    </a:srgbClr>
                  </a:outerShdw>
                </a:effectLst>
                <a:latin typeface="Georgia" pitchFamily="18" charset="0"/>
              </a:rPr>
              <a:t>"No diga nadie que sus obras no tienen nada que ver con su jerarquía y posición delante de Dios. En el juicio, se pronunciará la sentencia de acuerdo con lo que ha sido hecho o lo que ha sido dejado sin hacer (Mateo 25: 34-40)". (Pág. 31)</a:t>
            </a:r>
            <a:endParaRPr lang="en-US" sz="18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ugging.png"/>
          <p:cNvPicPr>
            <a:picLocks noChangeAspect="1"/>
          </p:cNvPicPr>
          <p:nvPr/>
        </p:nvPicPr>
        <p:blipFill>
          <a:blip r:embed="rId2" cstate="print"/>
          <a:stretch>
            <a:fillRect/>
          </a:stretch>
        </p:blipFill>
        <p:spPr>
          <a:xfrm>
            <a:off x="5220072" y="188640"/>
            <a:ext cx="5136803" cy="6858000"/>
          </a:xfrm>
          <a:prstGeom prst="rect">
            <a:avLst/>
          </a:prstGeom>
        </p:spPr>
      </p:pic>
      <p:sp>
        <p:nvSpPr>
          <p:cNvPr id="2" name="Title 1"/>
          <p:cNvSpPr>
            <a:spLocks noGrp="1"/>
          </p:cNvSpPr>
          <p:nvPr>
            <p:ph type="title"/>
          </p:nvPr>
        </p:nvSpPr>
        <p:spPr>
          <a:xfrm>
            <a:off x="467544" y="476672"/>
            <a:ext cx="8229600" cy="1143000"/>
          </a:xfrm>
        </p:spPr>
        <p:txBody>
          <a:bodyPr>
            <a:normAutofit fontScale="90000"/>
          </a:bodyPr>
          <a:lstStyle/>
          <a:p>
            <a:r>
              <a:rPr lang="es-DO" b="1" dirty="0" smtClean="0">
                <a:solidFill>
                  <a:srgbClr val="FFC000"/>
                </a:solidFill>
                <a:effectLst>
                  <a:outerShdw blurRad="38100" dist="38100" dir="2700000" algn="tl">
                    <a:srgbClr val="000000">
                      <a:alpha val="43137"/>
                    </a:srgbClr>
                  </a:outerShdw>
                </a:effectLst>
                <a:latin typeface="Georgia" pitchFamily="18" charset="0"/>
              </a:rPr>
              <a:t>ENTENDIENDO LAS </a:t>
            </a:r>
            <a:br>
              <a:rPr lang="es-DO" b="1" dirty="0" smtClean="0">
                <a:solidFill>
                  <a:srgbClr val="FFC000"/>
                </a:solidFill>
                <a:effectLst>
                  <a:outerShdw blurRad="38100" dist="38100" dir="2700000" algn="tl">
                    <a:srgbClr val="000000">
                      <a:alpha val="43137"/>
                    </a:srgbClr>
                  </a:outerShdw>
                </a:effectLst>
                <a:latin typeface="Georgia" pitchFamily="18" charset="0"/>
              </a:rPr>
            </a:br>
            <a:r>
              <a:rPr lang="es-DO" b="1" dirty="0" smtClean="0">
                <a:solidFill>
                  <a:srgbClr val="FFC000"/>
                </a:solidFill>
                <a:effectLst>
                  <a:outerShdw blurRad="38100" dist="38100" dir="2700000" algn="tl">
                    <a:srgbClr val="000000">
                      <a:alpha val="43137"/>
                    </a:srgbClr>
                  </a:outerShdw>
                </a:effectLst>
                <a:latin typeface="Georgia" pitchFamily="18" charset="0"/>
              </a:rPr>
              <a:t>BUENAS OBRAS</a:t>
            </a:r>
            <a:endParaRPr lang="es-DO" b="1" dirty="0">
              <a:solidFill>
                <a:srgbClr val="FFC000"/>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395536" y="1916832"/>
            <a:ext cx="5832648" cy="4525963"/>
          </a:xfrm>
        </p:spPr>
        <p:txBody>
          <a:bodyPr>
            <a:normAutofit/>
          </a:bodyPr>
          <a:lstStyle/>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"Se requieren esfuerzos y labor de parte del que recibe la gracia de Dios, pues el fruto es el que manifiesta cuál es el carácter del árbol. Aunque las buenas obras del hombre, sin fe en Jesús, no tienen más valor que la ofrenda de Caín, sin embargo, cubiertas con los méritos de Cristo, testifican de la idoneidad del que las hace para heredar la vida eterna. Lo que es considerado como moral en el mundo no alcanza la norma divina y no tiene más mérito delante del cielo que el que tuvo la ofrenda de Caín (Mensajes selectos, t. 1, pp. 445-448)". (Pág. 31) </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es-DO" b="1" dirty="0" smtClean="0">
                <a:solidFill>
                  <a:srgbClr val="FFC000"/>
                </a:solidFill>
                <a:effectLst>
                  <a:outerShdw blurRad="38100" dist="38100" dir="2700000" algn="tl">
                    <a:srgbClr val="000000">
                      <a:alpha val="43137"/>
                    </a:srgbClr>
                  </a:outerShdw>
                </a:effectLst>
                <a:latin typeface="Georgia" pitchFamily="18" charset="0"/>
              </a:rPr>
              <a:t>PODER DIVINO ESFUERZO HUMANO</a:t>
            </a:r>
            <a:endParaRPr lang="es-DO" b="1" dirty="0">
              <a:solidFill>
                <a:srgbClr val="FFC000"/>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916832"/>
            <a:ext cx="8229600" cy="4525963"/>
          </a:xfrm>
        </p:spPr>
        <p:txBody>
          <a:bodyPr>
            <a:normAutofit/>
          </a:bodyPr>
          <a:lstStyle/>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"Si somos fieles en cumplir con nuestra parte, cooperando con Dios, él obrará mediante nosotros [para hacer] su buena voluntad. Pero él no puede obrar mediante nosotros si no nos esforzamos. Si hemos de ganar la vida eterna, debemos trabajar, y trabajar fervientemente […]". (Pág. 31)</a:t>
            </a:r>
          </a:p>
          <a:p>
            <a:pPr>
              <a:buFont typeface="Wingdings" pitchFamily="2" charset="2"/>
              <a:buChar char="Ø"/>
            </a:pPr>
            <a:endParaRPr lang="es-ES_tradnl"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"El cristiano es un hombre de pensamiento y acción. Su fe afirma sus raíces firmemente en Cristo. Mediante la fe y las buenas obras mantiene su espiritualidad robusta y saludable, y su fortaleza espiritual aumenta a medida que se esfuerza para efectuar las obras de Dios (</a:t>
            </a:r>
            <a:r>
              <a:rPr lang="es-ES_tradnl" sz="2000" b="1" dirty="0" err="1" smtClean="0">
                <a:solidFill>
                  <a:schemeClr val="bg1"/>
                </a:solidFill>
                <a:effectLst>
                  <a:outerShdw blurRad="38100" dist="38100" dir="2700000" algn="tl">
                    <a:srgbClr val="000000">
                      <a:alpha val="43137"/>
                    </a:srgbClr>
                  </a:outerShdw>
                </a:effectLst>
                <a:latin typeface="Georgia" pitchFamily="18" charset="0"/>
              </a:rPr>
              <a:t>Review</a:t>
            </a:r>
            <a:r>
              <a:rPr lang="es-ES_tradnl" sz="2000" b="1" dirty="0" smtClean="0">
                <a:solidFill>
                  <a:schemeClr val="bg1"/>
                </a:solidFill>
                <a:effectLst>
                  <a:outerShdw blurRad="38100" dist="38100" dir="2700000" algn="tl">
                    <a:srgbClr val="000000">
                      <a:alpha val="43137"/>
                    </a:srgbClr>
                  </a:outerShdw>
                </a:effectLst>
                <a:latin typeface="Georgia" pitchFamily="18" charset="0"/>
              </a:rPr>
              <a:t> and </a:t>
            </a:r>
            <a:r>
              <a:rPr lang="es-ES_tradnl" sz="2000" b="1" dirty="0" err="1" smtClean="0">
                <a:solidFill>
                  <a:schemeClr val="bg1"/>
                </a:solidFill>
                <a:effectLst>
                  <a:outerShdw blurRad="38100" dist="38100" dir="2700000" algn="tl">
                    <a:srgbClr val="000000">
                      <a:alpha val="43137"/>
                    </a:srgbClr>
                  </a:outerShdw>
                </a:effectLst>
                <a:latin typeface="Georgia" pitchFamily="18" charset="0"/>
              </a:rPr>
              <a:t>Herald</a:t>
            </a:r>
            <a:r>
              <a:rPr lang="es-ES_tradnl" sz="2000" b="1" dirty="0" smtClean="0">
                <a:solidFill>
                  <a:schemeClr val="bg1"/>
                </a:solidFill>
                <a:effectLst>
                  <a:outerShdw blurRad="38100" dist="38100" dir="2700000" algn="tl">
                    <a:srgbClr val="000000">
                      <a:alpha val="43137"/>
                    </a:srgbClr>
                  </a:outerShdw>
                </a:effectLst>
                <a:latin typeface="Georgia" pitchFamily="18" charset="0"/>
              </a:rPr>
              <a:t>, 11 de junio de 1901)". (Pág. 31)</a:t>
            </a:r>
            <a:endParaRPr lang="en-US" sz="20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rawMeClose1_Soft_Edge.png"/>
          <p:cNvPicPr>
            <a:picLocks noChangeAspect="1"/>
          </p:cNvPicPr>
          <p:nvPr/>
        </p:nvPicPr>
        <p:blipFill>
          <a:blip r:embed="rId2" cstate="print"/>
          <a:stretch>
            <a:fillRect/>
          </a:stretch>
        </p:blipFill>
        <p:spPr>
          <a:xfrm>
            <a:off x="3275856" y="404664"/>
            <a:ext cx="6858000" cy="6858000"/>
          </a:xfrm>
          <a:prstGeom prst="rect">
            <a:avLst/>
          </a:prstGeom>
        </p:spPr>
      </p:pic>
      <p:sp>
        <p:nvSpPr>
          <p:cNvPr id="2" name="Title 1"/>
          <p:cNvSpPr>
            <a:spLocks noGrp="1"/>
          </p:cNvSpPr>
          <p:nvPr>
            <p:ph type="title"/>
          </p:nvPr>
        </p:nvSpPr>
        <p:spPr>
          <a:xfrm>
            <a:off x="467544" y="548680"/>
            <a:ext cx="8229600" cy="1143000"/>
          </a:xfrm>
        </p:spPr>
        <p:txBody>
          <a:bodyPr/>
          <a:lstStyle/>
          <a:p>
            <a:r>
              <a:rPr lang="es-DO" b="1" dirty="0" smtClean="0">
                <a:solidFill>
                  <a:srgbClr val="FFC000"/>
                </a:solidFill>
                <a:effectLst>
                  <a:outerShdw blurRad="38100" dist="38100" dir="2700000" algn="tl">
                    <a:srgbClr val="000000">
                      <a:alpha val="43137"/>
                    </a:srgbClr>
                  </a:outerShdw>
                </a:effectLst>
                <a:latin typeface="Georgia" pitchFamily="18" charset="0"/>
              </a:rPr>
              <a:t>UN PENSAMIENTO FINAL</a:t>
            </a:r>
            <a:endParaRPr lang="es-DO" b="1" dirty="0">
              <a:solidFill>
                <a:srgbClr val="FFC000"/>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2060848"/>
            <a:ext cx="3960440" cy="4176464"/>
          </a:xfrm>
        </p:spPr>
        <p:txBody>
          <a:bodyPr>
            <a:normAutofit/>
          </a:bodyPr>
          <a:lstStyle/>
          <a:p>
            <a:pPr>
              <a:buFont typeface="Wingdings" pitchFamily="2" charset="2"/>
              <a:buChar char="Ø"/>
            </a:pPr>
            <a:r>
              <a:rPr lang="es-ES_tradnl" sz="2000" b="1" dirty="0" smtClean="0">
                <a:solidFill>
                  <a:schemeClr val="bg1"/>
                </a:solidFill>
                <a:effectLst>
                  <a:outerShdw blurRad="38100" dist="38100" dir="2700000" algn="tl">
                    <a:srgbClr val="000000">
                      <a:alpha val="43137"/>
                    </a:srgbClr>
                  </a:outerShdw>
                </a:effectLst>
                <a:latin typeface="Georgia" pitchFamily="18" charset="0"/>
              </a:rPr>
              <a:t>"La fe y las obras nos mantendrán equilibrados y nos darán el éxito en la tarea de perfeccionar el carácter cristiano. Jesús dice: «No todo el que me dice: “¡Señor, Señor!”, entrará en el reino de los cielos, sino el que hace la voluntad de mi Padre que está en los cielos»" (Mateo 7: 21). (Pág. 30)</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629</Words>
  <Application>Microsoft Office PowerPoint</Application>
  <PresentationFormat>Presentación en pantalla (4:3)</PresentationFormat>
  <Paragraphs>24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NUESTRA MAYOR NECESIDAD</vt:lpstr>
      <vt:lpstr>CONSEJOS PARA MANTENER EL EQUILIBRIO</vt:lpstr>
      <vt:lpstr>COOPERANDO CON DIOS</vt:lpstr>
      <vt:lpstr>ENTENDIENDO LAS  BUENAS OBRAS</vt:lpstr>
      <vt:lpstr>PODER DIVINO ESFUERZO HUMANO</vt:lpstr>
      <vt:lpstr>UN PENSAMIENTO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B2</dc:creator>
  <cp:lastModifiedBy>rgpublicidad</cp:lastModifiedBy>
  <cp:revision>5</cp:revision>
  <dcterms:created xsi:type="dcterms:W3CDTF">2011-02-03T22:11:24Z</dcterms:created>
  <dcterms:modified xsi:type="dcterms:W3CDTF">2011-02-10T19:47:00Z</dcterms:modified>
</cp:coreProperties>
</file>